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67" r:id="rId8"/>
    <p:sldId id="268" r:id="rId9"/>
    <p:sldId id="259" r:id="rId10"/>
    <p:sldId id="260" r:id="rId11"/>
    <p:sldId id="261" r:id="rId12"/>
    <p:sldId id="262" r:id="rId13"/>
    <p:sldId id="263"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AFF"/>
    <a:srgbClr val="800B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40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6/9/2014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6/9/2014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6/9/2014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fr-FR" smtClean="0"/>
              <a:t>Cliquez et modifiez le titre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fr-FR" smtClean="0"/>
              <a:t>Cliquez et modifiez le titre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fr-FR" smtClean="0"/>
              <a:t>Faire glisser l'image vers l'espace réservé ou cliquer sur l'icône pour l'ajouter</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fr-FR" smtClean="0"/>
              <a:t>Faire glisser l'image vers l'espace réservé ou cliquer sur l'icône pour l'ajouter</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fr-FR" smtClean="0"/>
              <a:t>Cliquez et modifiez le titre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fr-FR" smtClean="0"/>
              <a:t>Cliquez et modifiez le titre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images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fr-FR" smtClean="0"/>
              <a:t>Cliquez et modifiez le titre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fr-FR" smtClean="0"/>
              <a:t>Faire glisser l'image vers l'espace réservé ou cliquer sur l'icône pour l'ajouter</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re et texte vert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filigrane">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r-FR" smtClean="0"/>
              <a:t>Cliquez pour modifier les styles du texte du masque</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fr-FR" smtClean="0"/>
              <a:t>Cliquez et modifiez le titre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6/9/2014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fr-FR" smtClean="0"/>
              <a:t>Cliquez et modifiez le titre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fr-FR" smtClean="0"/>
              <a:t>Cliquez pour modifier les styles du texte du masque</a:t>
            </a:r>
          </a:p>
        </p:txBody>
      </p:sp>
      <p:sp>
        <p:nvSpPr>
          <p:cNvPr id="4" name="Date Placeholder 3"/>
          <p:cNvSpPr>
            <a:spLocks noGrp="1"/>
          </p:cNvSpPr>
          <p:nvPr>
            <p:ph type="dt" sz="half" idx="10"/>
          </p:nvPr>
        </p:nvSpPr>
        <p:spPr/>
        <p:txBody>
          <a:bodyPr/>
          <a:lstStyle/>
          <a:p>
            <a:fld id="{2DF66AD8-BC4A-4004-9882-414398D930CA}"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avec filigrane">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r-FR" smtClean="0"/>
              <a:t>Cliquez pour modifier les styles du texte du masque</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fr-FR" smtClean="0"/>
              <a:t>Cliquez et modifiez le titre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2DF66AD8-BC4A-4004-9882-414398D930CA}"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avec imag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fr-FR" smtClean="0"/>
              <a:t>Cliquez et modifiez le titre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6/9/2014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‹N°›</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fr-FR" smtClean="0"/>
              <a:t>Cliquez et modifiez le titre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6/9/2014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8041" y="1269925"/>
            <a:ext cx="6477000" cy="5449428"/>
          </a:xfrm>
        </p:spPr>
        <p:txBody>
          <a:bodyPr>
            <a:prstTxWarp prst="textDeflateInflate">
              <a:avLst/>
            </a:prstTxWarp>
          </a:bodyPr>
          <a:lstStyle/>
          <a:p>
            <a:pPr algn="ctr"/>
            <a:r>
              <a:rPr lang="fr-FR"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rPr>
              <a:t>Les angles !</a:t>
            </a:r>
            <a:endParaRPr lang="fr-FR"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endParaRPr>
          </a:p>
        </p:txBody>
      </p:sp>
      <p:sp>
        <p:nvSpPr>
          <p:cNvPr id="3" name="Sous-titre 2"/>
          <p:cNvSpPr>
            <a:spLocks noGrp="1"/>
          </p:cNvSpPr>
          <p:nvPr>
            <p:ph type="subTitle" idx="1"/>
          </p:nvPr>
        </p:nvSpPr>
        <p:spPr>
          <a:xfrm>
            <a:off x="5369839" y="5700599"/>
            <a:ext cx="3774161" cy="1157401"/>
          </a:xfrm>
        </p:spPr>
        <p:txBody>
          <a:bodyPr>
            <a:noAutofit/>
          </a:bodyPr>
          <a:lstStyle/>
          <a:p>
            <a:r>
              <a:rPr lang="fr-FR" sz="2400" dirty="0" smtClean="0">
                <a:solidFill>
                  <a:srgbClr val="111AFF"/>
                </a:solidFill>
              </a:rPr>
              <a:t>Enzo Giguel </a:t>
            </a:r>
          </a:p>
          <a:p>
            <a:r>
              <a:rPr lang="fr-FR" sz="2400" dirty="0" smtClean="0">
                <a:solidFill>
                  <a:srgbClr val="111AFF"/>
                </a:solidFill>
              </a:rPr>
              <a:t>Sources :</a:t>
            </a:r>
            <a:r>
              <a:rPr lang="fr-FR" sz="2400" dirty="0" err="1" smtClean="0">
                <a:solidFill>
                  <a:srgbClr val="111AFF"/>
                </a:solidFill>
              </a:rPr>
              <a:t>stefladino.free.fr</a:t>
            </a:r>
            <a:endParaRPr lang="fr-FR" sz="2400" dirty="0" smtClean="0">
              <a:solidFill>
                <a:srgbClr val="111AFF"/>
              </a:solidFill>
            </a:endParaRPr>
          </a:p>
          <a:p>
            <a:r>
              <a:rPr lang="fr-FR" sz="2400" dirty="0" smtClean="0">
                <a:solidFill>
                  <a:srgbClr val="111AFF"/>
                </a:solidFill>
              </a:rPr>
              <a:t>(Not Wikipédia :P)</a:t>
            </a:r>
            <a:endParaRPr lang="fr-FR" sz="2400" dirty="0">
              <a:solidFill>
                <a:srgbClr val="111AFF"/>
              </a:solidFill>
            </a:endParaRPr>
          </a:p>
        </p:txBody>
      </p:sp>
    </p:spTree>
    <p:extLst>
      <p:ext uri="{BB962C8B-B14F-4D97-AF65-F5344CB8AC3E}">
        <p14:creationId xmlns:p14="http://schemas.microsoft.com/office/powerpoint/2010/main" val="10303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par>
                                <p:cTn id="21" presetID="41" presetClass="entr" presetSubtype="0" fill="hold" nodeType="with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1" end="1"/>
                                            </p:txEl>
                                          </p:spTgt>
                                        </p:tgtEl>
                                      </p:cBhvr>
                                    </p:animEffect>
                                  </p:childTnLst>
                                </p:cTn>
                              </p:par>
                              <p:par>
                                <p:cTn id="28" presetID="41" presetClass="entr" presetSubtype="0" fill="hold" nodeType="with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p:cNvPicPr>
            <a:picLocks noGrp="1" noChangeAspect="1"/>
          </p:cNvPicPr>
          <p:nvPr>
            <p:ph idx="1"/>
          </p:nvPr>
        </p:nvPicPr>
        <p:blipFill>
          <a:blip r:embed="rId2"/>
          <a:srcRect t="20942" b="20942"/>
          <a:stretch>
            <a:fillRect/>
          </a:stretch>
        </p:blipFill>
        <p:spPr>
          <a:xfrm>
            <a:off x="3762103" y="3549630"/>
            <a:ext cx="3837094" cy="2633540"/>
          </a:xfrm>
        </p:spPr>
      </p:pic>
      <p:sp>
        <p:nvSpPr>
          <p:cNvPr id="5" name="Rectangle 4"/>
          <p:cNvSpPr/>
          <p:nvPr/>
        </p:nvSpPr>
        <p:spPr>
          <a:xfrm>
            <a:off x="273315" y="1726824"/>
            <a:ext cx="5419460" cy="2308324"/>
          </a:xfrm>
          <a:prstGeom prst="rect">
            <a:avLst/>
          </a:prstGeom>
        </p:spPr>
        <p:txBody>
          <a:bodyPr wrap="square">
            <a:spAutoFit/>
          </a:bodyPr>
          <a:lstStyle/>
          <a:p>
            <a:pPr lvl="1">
              <a:buChar char="•"/>
            </a:pPr>
            <a:r>
              <a:rPr lang="fr-FR" sz="2400" b="1" dirty="0">
                <a:solidFill>
                  <a:srgbClr val="000000"/>
                </a:solidFill>
              </a:rPr>
              <a:t>Notation </a:t>
            </a:r>
            <a:r>
              <a:rPr lang="fr-FR" sz="2400" dirty="0">
                <a:solidFill>
                  <a:srgbClr val="000000"/>
                </a:solidFill>
              </a:rPr>
              <a:t>, </a:t>
            </a:r>
            <a:r>
              <a:rPr lang="fr-FR" sz="2400" dirty="0" smtClean="0">
                <a:solidFill>
                  <a:srgbClr val="000000"/>
                </a:solidFill>
              </a:rPr>
              <a:t>       correspondant </a:t>
            </a:r>
            <a:r>
              <a:rPr lang="fr-FR" sz="2400" dirty="0">
                <a:solidFill>
                  <a:srgbClr val="000000"/>
                </a:solidFill>
              </a:rPr>
              <a:t>aux trois points formant l'angle : le point du milieu correspondant systématiquement au </a:t>
            </a:r>
            <a:r>
              <a:rPr lang="fr-FR" sz="2400" b="1" dirty="0">
                <a:solidFill>
                  <a:srgbClr val="000000"/>
                </a:solidFill>
              </a:rPr>
              <a:t>sommet de l'angle</a:t>
            </a:r>
            <a:endParaRPr lang="fr-FR" sz="2400" dirty="0">
              <a:solidFill>
                <a:srgbClr val="000000"/>
              </a:solidFill>
            </a:endParaRPr>
          </a:p>
          <a:p>
            <a:r>
              <a:rPr lang="fr-FR" sz="2400" dirty="0">
                <a:solidFill>
                  <a:prstClr val="black"/>
                </a:solidFill>
              </a:rPr>
              <a:t>	</a:t>
            </a:r>
          </a:p>
        </p:txBody>
      </p:sp>
      <p:pic>
        <p:nvPicPr>
          <p:cNvPr id="6" name="Image 5"/>
          <p:cNvPicPr>
            <a:picLocks noChangeAspect="1"/>
          </p:cNvPicPr>
          <p:nvPr/>
        </p:nvPicPr>
        <p:blipFill>
          <a:blip r:embed="rId3"/>
          <a:stretch>
            <a:fillRect/>
          </a:stretch>
        </p:blipFill>
        <p:spPr>
          <a:xfrm>
            <a:off x="2152820" y="1726824"/>
            <a:ext cx="727820" cy="400301"/>
          </a:xfrm>
          <a:prstGeom prst="rect">
            <a:avLst/>
          </a:prstGeom>
        </p:spPr>
      </p:pic>
    </p:spTree>
    <p:extLst>
      <p:ext uri="{BB962C8B-B14F-4D97-AF65-F5344CB8AC3E}">
        <p14:creationId xmlns:p14="http://schemas.microsoft.com/office/powerpoint/2010/main" val="271194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Gill Sans Ultra Bold"/>
                <a:cs typeface="Gill Sans Ultra Bold"/>
              </a:rPr>
              <a:t>Comment mesurer un angle ?</a:t>
            </a:r>
            <a:endParaRPr lang="fr-FR" dirty="0">
              <a:solidFill>
                <a:srgbClr val="FF0000"/>
              </a:solidFill>
              <a:latin typeface="Gill Sans Ultra Bold"/>
              <a:cs typeface="Gill Sans Ultra Bold"/>
            </a:endParaRPr>
          </a:p>
        </p:txBody>
      </p:sp>
      <p:sp>
        <p:nvSpPr>
          <p:cNvPr id="3" name="Espace réservé du contenu 2"/>
          <p:cNvSpPr>
            <a:spLocks noGrp="1"/>
          </p:cNvSpPr>
          <p:nvPr>
            <p:ph idx="1"/>
          </p:nvPr>
        </p:nvSpPr>
        <p:spPr/>
        <p:txBody>
          <a:bodyPr/>
          <a:lstStyle/>
          <a:p>
            <a:pPr marL="0" indent="0">
              <a:buNone/>
            </a:pPr>
            <a:r>
              <a:rPr lang="fr-FR" dirty="0" smtClean="0">
                <a:sym typeface="Wingdings"/>
              </a:rPr>
              <a:t></a:t>
            </a:r>
            <a:r>
              <a:rPr lang="fr-FR" dirty="0" smtClean="0"/>
              <a:t> L’unité de mesure de l’angle est : le degrés noté °</a:t>
            </a:r>
          </a:p>
          <a:p>
            <a:pPr marL="0" indent="0">
              <a:buNone/>
            </a:pPr>
            <a:r>
              <a:rPr lang="fr-FR" dirty="0" smtClean="0">
                <a:sym typeface="Wingdings"/>
              </a:rPr>
              <a:t>L’instrument de mesure de l’angle est : le rapporteur</a:t>
            </a:r>
          </a:p>
          <a:p>
            <a:endParaRPr lang="fr-FR" dirty="0"/>
          </a:p>
        </p:txBody>
      </p:sp>
      <p:pic>
        <p:nvPicPr>
          <p:cNvPr id="4" name="Image 3"/>
          <p:cNvPicPr>
            <a:picLocks noChangeAspect="1"/>
          </p:cNvPicPr>
          <p:nvPr/>
        </p:nvPicPr>
        <p:blipFill>
          <a:blip r:embed="rId2"/>
          <a:stretch>
            <a:fillRect/>
          </a:stretch>
        </p:blipFill>
        <p:spPr>
          <a:xfrm>
            <a:off x="-7229" y="2813100"/>
            <a:ext cx="3594100" cy="2260600"/>
          </a:xfrm>
          <a:prstGeom prst="rect">
            <a:avLst/>
          </a:prstGeom>
        </p:spPr>
      </p:pic>
      <p:sp>
        <p:nvSpPr>
          <p:cNvPr id="5" name="Rectangle 4"/>
          <p:cNvSpPr/>
          <p:nvPr/>
        </p:nvSpPr>
        <p:spPr>
          <a:xfrm>
            <a:off x="3594100" y="3267189"/>
            <a:ext cx="5549900" cy="1200328"/>
          </a:xfrm>
          <a:prstGeom prst="rect">
            <a:avLst/>
          </a:prstGeom>
        </p:spPr>
        <p:txBody>
          <a:bodyPr wrap="square">
            <a:spAutoFit/>
          </a:bodyPr>
          <a:lstStyle/>
          <a:p>
            <a:r>
              <a:rPr lang="fr-FR" sz="2400" dirty="0">
                <a:solidFill>
                  <a:srgbClr val="F13535"/>
                </a:solidFill>
              </a:rPr>
              <a:t>Le rapporteur est un instrument en demi-cercle, gradué sur sa partie supérieure, l'arc de cercle. </a:t>
            </a:r>
          </a:p>
        </p:txBody>
      </p:sp>
    </p:spTree>
    <p:extLst>
      <p:ext uri="{BB962C8B-B14F-4D97-AF65-F5344CB8AC3E}">
        <p14:creationId xmlns:p14="http://schemas.microsoft.com/office/powerpoint/2010/main" val="83384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 calcmode="lin" valueType="num">
                                      <p:cBhvr>
                                        <p:cTn id="1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1000" fill="hold"/>
                                        <p:tgtEl>
                                          <p:spTgt spid="5"/>
                                        </p:tgtEl>
                                        <p:attrNameLst>
                                          <p:attrName>ppt_w</p:attrName>
                                        </p:attrNameLst>
                                      </p:cBhvr>
                                      <p:tavLst>
                                        <p:tav tm="0">
                                          <p:val>
                                            <p:fltVal val="0"/>
                                          </p:val>
                                        </p:tav>
                                        <p:tav tm="100000">
                                          <p:val>
                                            <p:strVal val="#ppt_w"/>
                                          </p:val>
                                        </p:tav>
                                      </p:tavLst>
                                    </p:anim>
                                    <p:anim calcmode="lin" valueType="num">
                                      <p:cBhvr>
                                        <p:cTn id="41" dur="1000" fill="hold"/>
                                        <p:tgtEl>
                                          <p:spTgt spid="5"/>
                                        </p:tgtEl>
                                        <p:attrNameLst>
                                          <p:attrName>ppt_h</p:attrName>
                                        </p:attrNameLst>
                                      </p:cBhvr>
                                      <p:tavLst>
                                        <p:tav tm="0">
                                          <p:val>
                                            <p:fltVal val="0"/>
                                          </p:val>
                                        </p:tav>
                                        <p:tav tm="100000">
                                          <p:val>
                                            <p:strVal val="#ppt_h"/>
                                          </p:val>
                                        </p:tav>
                                      </p:tavLst>
                                    </p:anim>
                                    <p:anim calcmode="lin" valueType="num">
                                      <p:cBhvr>
                                        <p:cTn id="42"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03238"/>
            <a:ext cx="9144000" cy="868362"/>
          </a:xfrm>
        </p:spPr>
        <p:txBody>
          <a:bodyPr/>
          <a:lstStyle/>
          <a:p>
            <a:r>
              <a:rPr lang="fr-FR" sz="4000" dirty="0" smtClean="0">
                <a:solidFill>
                  <a:srgbClr val="FF0000"/>
                </a:solidFill>
                <a:latin typeface="Gill Sans Ultra Bold"/>
                <a:cs typeface="Gill Sans Ultra Bold"/>
              </a:rPr>
              <a:t>Comment se servir d’un rapporteur ?</a:t>
            </a:r>
            <a:endParaRPr lang="fr-FR" sz="4000" dirty="0">
              <a:solidFill>
                <a:srgbClr val="FF0000"/>
              </a:solidFill>
              <a:latin typeface="Gill Sans Ultra Bold"/>
              <a:cs typeface="Gill Sans Ultra Bold"/>
            </a:endParaRPr>
          </a:p>
        </p:txBody>
      </p:sp>
      <p:sp>
        <p:nvSpPr>
          <p:cNvPr id="3" name="Espace réservé du contenu 2"/>
          <p:cNvSpPr>
            <a:spLocks noGrp="1"/>
          </p:cNvSpPr>
          <p:nvPr>
            <p:ph idx="1"/>
          </p:nvPr>
        </p:nvSpPr>
        <p:spPr>
          <a:xfrm>
            <a:off x="1059096" y="1606538"/>
            <a:ext cx="7313613" cy="4056062"/>
          </a:xfrm>
        </p:spPr>
        <p:txBody>
          <a:bodyPr/>
          <a:lstStyle/>
          <a:p>
            <a:r>
              <a:rPr lang="fr-FR" dirty="0" smtClean="0"/>
              <a:t>Pour mesurer </a:t>
            </a:r>
            <a:r>
              <a:rPr lang="fr-FR" dirty="0" smtClean="0"/>
              <a:t>l’angle, </a:t>
            </a:r>
            <a:r>
              <a:rPr lang="fr-FR" dirty="0" smtClean="0">
                <a:solidFill>
                  <a:srgbClr val="000000"/>
                </a:solidFill>
              </a:rPr>
              <a:t>je </a:t>
            </a:r>
            <a:r>
              <a:rPr lang="fr-FR" dirty="0">
                <a:solidFill>
                  <a:srgbClr val="000000"/>
                </a:solidFill>
              </a:rPr>
              <a:t>place le </a:t>
            </a:r>
            <a:r>
              <a:rPr lang="fr-FR" dirty="0" smtClean="0">
                <a:solidFill>
                  <a:srgbClr val="000000"/>
                </a:solidFill>
              </a:rPr>
              <a:t>sommet 0 de </a:t>
            </a:r>
            <a:r>
              <a:rPr lang="fr-FR" dirty="0">
                <a:solidFill>
                  <a:srgbClr val="000000"/>
                </a:solidFill>
              </a:rPr>
              <a:t>mon rapporteur sur le sommet de l'angle. Je fais pivoter le rapporteur sur cet axe, pour le "poser" sur un des côtés de l'angle. La mesure de l'angle sera la graduation, point de rencontre du rapporteur avec le </a:t>
            </a:r>
            <a:r>
              <a:rPr lang="fr-FR" dirty="0" smtClean="0">
                <a:solidFill>
                  <a:srgbClr val="000000"/>
                </a:solidFill>
              </a:rPr>
              <a:t>2ème </a:t>
            </a:r>
            <a:r>
              <a:rPr lang="fr-FR" dirty="0">
                <a:solidFill>
                  <a:srgbClr val="000000"/>
                </a:solidFill>
              </a:rPr>
              <a:t>côté de l'angle.</a:t>
            </a:r>
          </a:p>
        </p:txBody>
      </p:sp>
      <p:pic>
        <p:nvPicPr>
          <p:cNvPr id="4" name="Image 3"/>
          <p:cNvPicPr>
            <a:picLocks noChangeAspect="1"/>
          </p:cNvPicPr>
          <p:nvPr/>
        </p:nvPicPr>
        <p:blipFill>
          <a:blip r:embed="rId2"/>
          <a:stretch>
            <a:fillRect/>
          </a:stretch>
        </p:blipFill>
        <p:spPr>
          <a:xfrm>
            <a:off x="1969672" y="4249000"/>
            <a:ext cx="2222500" cy="2120900"/>
          </a:xfrm>
          <a:prstGeom prst="rect">
            <a:avLst/>
          </a:prstGeom>
        </p:spPr>
      </p:pic>
      <p:sp>
        <p:nvSpPr>
          <p:cNvPr id="5" name="Rectangle 4"/>
          <p:cNvSpPr/>
          <p:nvPr/>
        </p:nvSpPr>
        <p:spPr>
          <a:xfrm>
            <a:off x="4517738" y="3665102"/>
            <a:ext cx="4164037" cy="1938992"/>
          </a:xfrm>
          <a:prstGeom prst="rect">
            <a:avLst/>
          </a:prstGeom>
        </p:spPr>
        <p:txBody>
          <a:bodyPr wrap="square">
            <a:spAutoFit/>
          </a:bodyPr>
          <a:lstStyle/>
          <a:p>
            <a:r>
              <a:rPr lang="fr-FR" sz="2400" dirty="0">
                <a:solidFill>
                  <a:schemeClr val="accent2">
                    <a:lumMod val="50000"/>
                    <a:lumOff val="50000"/>
                  </a:schemeClr>
                </a:solidFill>
              </a:rPr>
              <a:t>Au point de rencontre avec le côté AO de l'angle, mon rapporteur marque 70. Mon angle mesure donc 70° c'est </a:t>
            </a:r>
            <a:r>
              <a:rPr lang="fr-FR" sz="2400" b="1" dirty="0">
                <a:solidFill>
                  <a:schemeClr val="accent2">
                    <a:lumMod val="50000"/>
                    <a:lumOff val="50000"/>
                  </a:schemeClr>
                </a:solidFill>
              </a:rPr>
              <a:t>un angle </a:t>
            </a:r>
            <a:r>
              <a:rPr lang="fr-FR" sz="2400" b="1" dirty="0" smtClean="0">
                <a:solidFill>
                  <a:schemeClr val="accent2">
                    <a:lumMod val="50000"/>
                    <a:lumOff val="50000"/>
                  </a:schemeClr>
                </a:solidFill>
              </a:rPr>
              <a:t>aigu.</a:t>
            </a:r>
            <a:endParaRPr lang="fr-FR" sz="2400" dirty="0">
              <a:solidFill>
                <a:schemeClr val="accent2">
                  <a:lumMod val="50000"/>
                  <a:lumOff val="50000"/>
                </a:schemeClr>
              </a:solidFill>
            </a:endParaRPr>
          </a:p>
        </p:txBody>
      </p:sp>
    </p:spTree>
    <p:extLst>
      <p:ext uri="{BB962C8B-B14F-4D97-AF65-F5344CB8AC3E}">
        <p14:creationId xmlns:p14="http://schemas.microsoft.com/office/powerpoint/2010/main" val="183498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style.rotation</p:attrName>
                                        </p:attrNameLst>
                                      </p:cBhvr>
                                      <p:tavLst>
                                        <p:tav tm="0">
                                          <p:val>
                                            <p:fltVal val="720"/>
                                          </p:val>
                                        </p:tav>
                                        <p:tav tm="100000">
                                          <p:val>
                                            <p:fltVal val="0"/>
                                          </p:val>
                                        </p:tav>
                                      </p:tavLst>
                                    </p:anim>
                                    <p:anim calcmode="lin" valueType="num">
                                      <p:cBhvr>
                                        <p:cTn id="26" dur="2000" fill="hold"/>
                                        <p:tgtEl>
                                          <p:spTgt spid="4"/>
                                        </p:tgtEl>
                                        <p:attrNameLst>
                                          <p:attrName>ppt_h</p:attrName>
                                        </p:attrNameLst>
                                      </p:cBhvr>
                                      <p:tavLst>
                                        <p:tav tm="0">
                                          <p:val>
                                            <p:fltVal val="0"/>
                                          </p:val>
                                        </p:tav>
                                        <p:tav tm="100000">
                                          <p:val>
                                            <p:strVal val="#ppt_h"/>
                                          </p:val>
                                        </p:tav>
                                      </p:tavLst>
                                    </p:anim>
                                    <p:anim calcmode="lin" valueType="num">
                                      <p:cBhvr>
                                        <p:cTn id="27"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1000" fill="hold"/>
                                        <p:tgtEl>
                                          <p:spTgt spid="5"/>
                                        </p:tgtEl>
                                        <p:attrNameLst>
                                          <p:attrName>ppt_w</p:attrName>
                                        </p:attrNameLst>
                                      </p:cBhvr>
                                      <p:tavLst>
                                        <p:tav tm="0">
                                          <p:val>
                                            <p:fltVal val="0"/>
                                          </p:val>
                                        </p:tav>
                                        <p:tav tm="100000">
                                          <p:val>
                                            <p:strVal val="#ppt_w"/>
                                          </p:val>
                                        </p:tav>
                                      </p:tavLst>
                                    </p:anim>
                                    <p:anim calcmode="lin" valueType="num">
                                      <p:cBhvr>
                                        <p:cTn id="33" dur="1000" fill="hold"/>
                                        <p:tgtEl>
                                          <p:spTgt spid="5"/>
                                        </p:tgtEl>
                                        <p:attrNameLst>
                                          <p:attrName>ppt_h</p:attrName>
                                        </p:attrNameLst>
                                      </p:cBhvr>
                                      <p:tavLst>
                                        <p:tav tm="0">
                                          <p:val>
                                            <p:fltVal val="0"/>
                                          </p:val>
                                        </p:tav>
                                        <p:tav tm="100000">
                                          <p:val>
                                            <p:strVal val="#ppt_h"/>
                                          </p:val>
                                        </p:tav>
                                      </p:tavLst>
                                    </p:anim>
                                    <p:anim calcmode="lin" valueType="num">
                                      <p:cBhvr>
                                        <p:cTn id="34"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FF0000"/>
                </a:solidFill>
                <a:latin typeface="Gill Sans Ultra Bold"/>
                <a:cs typeface="Gill Sans Ultra Bold"/>
              </a:rPr>
              <a:t>Comment tracer un angle ?</a:t>
            </a:r>
            <a:endParaRPr lang="fr-FR" sz="3200" dirty="0">
              <a:solidFill>
                <a:srgbClr val="FF0000"/>
              </a:solidFill>
              <a:latin typeface="Gill Sans Ultra Bold"/>
              <a:cs typeface="Gill Sans Ultra Bold"/>
            </a:endParaRPr>
          </a:p>
        </p:txBody>
      </p:sp>
      <p:sp>
        <p:nvSpPr>
          <p:cNvPr id="3" name="Espace réservé du contenu 2"/>
          <p:cNvSpPr>
            <a:spLocks noGrp="1"/>
          </p:cNvSpPr>
          <p:nvPr>
            <p:ph idx="1"/>
          </p:nvPr>
        </p:nvSpPr>
        <p:spPr>
          <a:xfrm>
            <a:off x="0" y="1221702"/>
            <a:ext cx="9144000" cy="3023850"/>
          </a:xfrm>
        </p:spPr>
        <p:txBody>
          <a:bodyPr/>
          <a:lstStyle/>
          <a:p>
            <a:pPr marL="0" indent="0">
              <a:buNone/>
            </a:pPr>
            <a:r>
              <a:rPr lang="fr-FR" b="1" i="1" u="sng" dirty="0" smtClean="0">
                <a:solidFill>
                  <a:srgbClr val="F13535"/>
                </a:solidFill>
              </a:rPr>
              <a:t>Exemple</a:t>
            </a:r>
            <a:r>
              <a:rPr lang="fr-FR" dirty="0" smtClean="0"/>
              <a:t>  :</a:t>
            </a:r>
            <a:r>
              <a:rPr lang="fr-FR" dirty="0"/>
              <a:t> </a:t>
            </a:r>
            <a:r>
              <a:rPr lang="fr-FR" dirty="0" smtClean="0"/>
              <a:t>je veux tracer un angle       =9o °</a:t>
            </a:r>
          </a:p>
          <a:p>
            <a:pPr marL="0" indent="0">
              <a:buNone/>
            </a:pPr>
            <a:r>
              <a:rPr lang="fr-FR" b="1" i="1" u="sng" dirty="0" smtClean="0">
                <a:solidFill>
                  <a:srgbClr val="F13535"/>
                </a:solidFill>
              </a:rPr>
              <a:t>Méthode:  </a:t>
            </a:r>
            <a:r>
              <a:rPr lang="fr-FR" dirty="0" smtClean="0">
                <a:solidFill>
                  <a:srgbClr val="000000"/>
                </a:solidFill>
              </a:rPr>
              <a:t>je </a:t>
            </a:r>
            <a:r>
              <a:rPr lang="fr-FR" dirty="0">
                <a:solidFill>
                  <a:srgbClr val="000000"/>
                </a:solidFill>
              </a:rPr>
              <a:t>trace un premier côté de l'angle, le segment [BC]. En B, je place le point 0 de mon rapporteur , et comme tout à l'heure</a:t>
            </a:r>
            <a:r>
              <a:rPr lang="fr-FR" dirty="0" smtClean="0">
                <a:solidFill>
                  <a:srgbClr val="000000"/>
                </a:solidFill>
              </a:rPr>
              <a:t>, je </a:t>
            </a:r>
            <a:r>
              <a:rPr lang="fr-FR" dirty="0">
                <a:solidFill>
                  <a:srgbClr val="000000"/>
                </a:solidFill>
              </a:rPr>
              <a:t>fais pivoter le rapporteur sur cet axe, pour le "poser" sur le côté que je viens de tracer. A la graduation 90 du rapporteur, je fais une marque : cette marque sera mon point A : je peux tracer le 2è côté AB de mon </a:t>
            </a:r>
            <a:r>
              <a:rPr lang="fr-FR" dirty="0" smtClean="0">
                <a:solidFill>
                  <a:srgbClr val="000000"/>
                </a:solidFill>
              </a:rPr>
              <a:t>angle.</a:t>
            </a:r>
            <a:endParaRPr lang="fr-FR" b="1" i="1" u="sng" dirty="0">
              <a:solidFill>
                <a:srgbClr val="000000"/>
              </a:solidFill>
            </a:endParaRPr>
          </a:p>
        </p:txBody>
      </p:sp>
      <p:pic>
        <p:nvPicPr>
          <p:cNvPr id="4" name="Image 3"/>
          <p:cNvPicPr>
            <a:picLocks noChangeAspect="1"/>
          </p:cNvPicPr>
          <p:nvPr/>
        </p:nvPicPr>
        <p:blipFill>
          <a:blip r:embed="rId2"/>
          <a:stretch>
            <a:fillRect/>
          </a:stretch>
        </p:blipFill>
        <p:spPr>
          <a:xfrm>
            <a:off x="4395968" y="1226926"/>
            <a:ext cx="716280" cy="375194"/>
          </a:xfrm>
          <a:prstGeom prst="rect">
            <a:avLst/>
          </a:prstGeom>
        </p:spPr>
      </p:pic>
      <p:pic>
        <p:nvPicPr>
          <p:cNvPr id="5" name="Image 4"/>
          <p:cNvPicPr>
            <a:picLocks noChangeAspect="1"/>
          </p:cNvPicPr>
          <p:nvPr/>
        </p:nvPicPr>
        <p:blipFill>
          <a:blip r:embed="rId3"/>
          <a:stretch>
            <a:fillRect/>
          </a:stretch>
        </p:blipFill>
        <p:spPr>
          <a:xfrm>
            <a:off x="772997" y="4245551"/>
            <a:ext cx="1778000" cy="2019300"/>
          </a:xfrm>
          <a:prstGeom prst="rect">
            <a:avLst/>
          </a:prstGeom>
        </p:spPr>
      </p:pic>
      <p:sp>
        <p:nvSpPr>
          <p:cNvPr id="6" name="Rectangle 5"/>
          <p:cNvSpPr/>
          <p:nvPr/>
        </p:nvSpPr>
        <p:spPr>
          <a:xfrm>
            <a:off x="2706629" y="3825632"/>
            <a:ext cx="6437371" cy="2308324"/>
          </a:xfrm>
          <a:prstGeom prst="rect">
            <a:avLst/>
          </a:prstGeom>
        </p:spPr>
        <p:txBody>
          <a:bodyPr wrap="square">
            <a:spAutoFit/>
          </a:bodyPr>
          <a:lstStyle/>
          <a:p>
            <a:r>
              <a:rPr lang="fr-FR" sz="2400" dirty="0">
                <a:solidFill>
                  <a:srgbClr val="FF0000"/>
                </a:solidFill>
              </a:rPr>
              <a:t>Une fois que mon rapporteur est correctement positionné sur BC, 1er côté de l'angle, je fais une marque à sa graduation 90 : cette marque sera le point A qui me permettra de tracer AB, le 2è côté de mon angle </a:t>
            </a:r>
          </a:p>
        </p:txBody>
      </p:sp>
    </p:spTree>
    <p:extLst>
      <p:ext uri="{BB962C8B-B14F-4D97-AF65-F5344CB8AC3E}">
        <p14:creationId xmlns:p14="http://schemas.microsoft.com/office/powerpoint/2010/main" val="264778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2000"/>
                                        <p:tgtEl>
                                          <p:spTgt spid="5"/>
                                        </p:tgtEl>
                                      </p:cBhvr>
                                    </p:animEffect>
                                    <p:anim calcmode="lin" valueType="num">
                                      <p:cBhvr>
                                        <p:cTn id="41" dur="2000" fill="hold"/>
                                        <p:tgtEl>
                                          <p:spTgt spid="5"/>
                                        </p:tgtEl>
                                        <p:attrNameLst>
                                          <p:attrName>style.rotation</p:attrName>
                                        </p:attrNameLst>
                                      </p:cBhvr>
                                      <p:tavLst>
                                        <p:tav tm="0">
                                          <p:val>
                                            <p:fltVal val="720"/>
                                          </p:val>
                                        </p:tav>
                                        <p:tav tm="100000">
                                          <p:val>
                                            <p:fltVal val="0"/>
                                          </p:val>
                                        </p:tav>
                                      </p:tavLst>
                                    </p:anim>
                                    <p:anim calcmode="lin" valueType="num">
                                      <p:cBhvr>
                                        <p:cTn id="42" dur="2000" fill="hold"/>
                                        <p:tgtEl>
                                          <p:spTgt spid="5"/>
                                        </p:tgtEl>
                                        <p:attrNameLst>
                                          <p:attrName>ppt_h</p:attrName>
                                        </p:attrNameLst>
                                      </p:cBhvr>
                                      <p:tavLst>
                                        <p:tav tm="0">
                                          <p:val>
                                            <p:fltVal val="0"/>
                                          </p:val>
                                        </p:tav>
                                        <p:tav tm="100000">
                                          <p:val>
                                            <p:strVal val="#ppt_h"/>
                                          </p:val>
                                        </p:tav>
                                      </p:tavLst>
                                    </p:anim>
                                    <p:anim calcmode="lin" valueType="num">
                                      <p:cBhvr>
                                        <p:cTn id="43"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nodeType="click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 calcmode="lin" valueType="num">
                                      <p:cBhvr>
                                        <p:cTn id="48"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9"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50"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r>
              <a:rPr lang="fr-FR" sz="8000" b="1" i="1" u="sng" dirty="0" smtClean="0">
                <a:solidFill>
                  <a:srgbClr val="FF0000"/>
                </a:solidFill>
                <a:latin typeface="Gill Sans Ultra Bold"/>
                <a:cs typeface="Gill Sans Ultra Bold"/>
              </a:rPr>
              <a:t>Des</a:t>
            </a:r>
            <a:r>
              <a:rPr lang="fr-FR" sz="8000" b="1" i="1" u="sng" dirty="0" smtClean="0">
                <a:solidFill>
                  <a:srgbClr val="FF0000"/>
                </a:solidFill>
              </a:rPr>
              <a:t> </a:t>
            </a:r>
            <a:r>
              <a:rPr lang="fr-FR" sz="8000" b="1" i="1" u="sng" dirty="0" smtClean="0">
                <a:solidFill>
                  <a:srgbClr val="FF0000"/>
                </a:solidFill>
                <a:latin typeface="Gill Sans Ultra Bold"/>
                <a:cs typeface="Gill Sans Ultra Bold"/>
              </a:rPr>
              <a:t>Questions ?</a:t>
            </a:r>
            <a:endParaRPr lang="fr-FR" sz="8000" b="1" i="1" u="sng" dirty="0">
              <a:solidFill>
                <a:srgbClr val="FF0000"/>
              </a:solidFill>
            </a:endParaRPr>
          </a:p>
        </p:txBody>
      </p:sp>
    </p:spTree>
    <p:extLst>
      <p:ext uri="{BB962C8B-B14F-4D97-AF65-F5344CB8AC3E}">
        <p14:creationId xmlns:p14="http://schemas.microsoft.com/office/powerpoint/2010/main" val="387308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nodeType="click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3">
                                            <p:txEl>
                                              <p:pRg st="0" end="0"/>
                                            </p:txEl>
                                          </p:spTgt>
                                        </p:tgtEl>
                                        <p:attrNameLst>
                                          <p:attrName>ppt_x</p:attrName>
                                          <p:attrName>ppt_y</p:attrName>
                                        </p:attrNameLst>
                                      </p:cBhvr>
                                    </p:animMotion>
                                    <p:animRot by="1500000">
                                      <p:cBhvr>
                                        <p:cTn id="19" dur="125" fill="hold">
                                          <p:stCondLst>
                                            <p:cond delay="0"/>
                                          </p:stCondLst>
                                        </p:cTn>
                                        <p:tgtEl>
                                          <p:spTgt spid="3">
                                            <p:txEl>
                                              <p:pRg st="0" end="0"/>
                                            </p:txEl>
                                          </p:spTgt>
                                        </p:tgtEl>
                                        <p:attrNameLst>
                                          <p:attrName>r</p:attrName>
                                        </p:attrNameLst>
                                      </p:cBhvr>
                                    </p:animRot>
                                    <p:animRot by="-1500000">
                                      <p:cBhvr>
                                        <p:cTn id="20" dur="125" fill="hold">
                                          <p:stCondLst>
                                            <p:cond delay="125"/>
                                          </p:stCondLst>
                                        </p:cTn>
                                        <p:tgtEl>
                                          <p:spTgt spid="3">
                                            <p:txEl>
                                              <p:pRg st="0" end="0"/>
                                            </p:txEl>
                                          </p:spTgt>
                                        </p:tgtEl>
                                        <p:attrNameLst>
                                          <p:attrName>r</p:attrName>
                                        </p:attrNameLst>
                                      </p:cBhvr>
                                    </p:animRot>
                                    <p:animRot by="-1500000">
                                      <p:cBhvr>
                                        <p:cTn id="21" dur="125" fill="hold">
                                          <p:stCondLst>
                                            <p:cond delay="250"/>
                                          </p:stCondLst>
                                        </p:cTn>
                                        <p:tgtEl>
                                          <p:spTgt spid="3">
                                            <p:txEl>
                                              <p:pRg st="0" end="0"/>
                                            </p:txEl>
                                          </p:spTgt>
                                        </p:tgtEl>
                                        <p:attrNameLst>
                                          <p:attrName>r</p:attrName>
                                        </p:attrNameLst>
                                      </p:cBhvr>
                                    </p:animRot>
                                    <p:animRot by="1500000">
                                      <p:cBhvr>
                                        <p:cTn id="22"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17" name="Espace réservé du contenu 16"/>
          <p:cNvSpPr>
            <a:spLocks noGrp="1"/>
          </p:cNvSpPr>
          <p:nvPr>
            <p:ph idx="1"/>
          </p:nvPr>
        </p:nvSpPr>
        <p:spPr>
          <a:xfrm>
            <a:off x="914400" y="3086100"/>
            <a:ext cx="7313613" cy="1452033"/>
          </a:xfrm>
        </p:spPr>
        <p:txBody>
          <a:bodyPr/>
          <a:lstStyle/>
          <a:p>
            <a:pPr marL="0" indent="0">
              <a:buNone/>
            </a:pPr>
            <a:r>
              <a:rPr lang="fr-FR" dirty="0" smtClean="0">
                <a:solidFill>
                  <a:srgbClr val="FF0000"/>
                </a:solidFill>
                <a:latin typeface="Gill Sans Ultra Bold"/>
                <a:cs typeface="Gill Sans Ultra Bold"/>
              </a:rPr>
              <a:t>Un grand M.E.R.C.I a la grande et toute puissante </a:t>
            </a:r>
            <a:r>
              <a:rPr lang="fr-FR" dirty="0" err="1" smtClean="0">
                <a:solidFill>
                  <a:srgbClr val="FF0000"/>
                </a:solidFill>
                <a:latin typeface="Gill Sans Ultra Bold"/>
                <a:cs typeface="Gill Sans Ultra Bold"/>
              </a:rPr>
              <a:t>Mme.Dridi</a:t>
            </a:r>
            <a:r>
              <a:rPr lang="fr-FR" dirty="0" smtClean="0">
                <a:solidFill>
                  <a:srgbClr val="FF0000"/>
                </a:solidFill>
                <a:latin typeface="Gill Sans Ultra Bold"/>
                <a:cs typeface="Gill Sans Ultra Bold"/>
              </a:rPr>
              <a:t> !</a:t>
            </a:r>
            <a:endParaRPr lang="fr-FR" dirty="0">
              <a:solidFill>
                <a:srgbClr val="FF0000"/>
              </a:solidFill>
              <a:latin typeface="Gill Sans Ultra Bold"/>
              <a:cs typeface="Gill Sans Ultra Bold"/>
            </a:endParaRPr>
          </a:p>
        </p:txBody>
      </p:sp>
      <p:pic>
        <p:nvPicPr>
          <p:cNvPr id="18" name="Image 17"/>
          <p:cNvPicPr>
            <a:picLocks noChangeAspect="1"/>
          </p:cNvPicPr>
          <p:nvPr/>
        </p:nvPicPr>
        <p:blipFill>
          <a:blip r:embed="rId2"/>
          <a:stretch>
            <a:fillRect/>
          </a:stretch>
        </p:blipFill>
        <p:spPr>
          <a:xfrm>
            <a:off x="0" y="0"/>
            <a:ext cx="9144000" cy="3086100"/>
          </a:xfrm>
          <a:prstGeom prst="rect">
            <a:avLst/>
          </a:prstGeom>
        </p:spPr>
      </p:pic>
    </p:spTree>
    <p:extLst>
      <p:ext uri="{BB962C8B-B14F-4D97-AF65-F5344CB8AC3E}">
        <p14:creationId xmlns:p14="http://schemas.microsoft.com/office/powerpoint/2010/main" val="355692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FF00"/>
                </a:solidFill>
                <a:effectLst>
                  <a:glow rad="139700">
                    <a:schemeClr val="accent4">
                      <a:satMod val="175000"/>
                      <a:alpha val="40000"/>
                    </a:schemeClr>
                  </a:glow>
                </a:effectLst>
                <a:latin typeface="Gill Sans Ultra Bold"/>
                <a:cs typeface="Gill Sans Ultra Bold"/>
              </a:rPr>
              <a:t>Plan</a:t>
            </a:r>
            <a:r>
              <a:rPr lang="fr-FR"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solidFill>
                  <a:srgbClr val="000000"/>
                </a:solidFill>
              </a:rPr>
              <a:t>Qu’est-ce qu’ un angle ?</a:t>
            </a:r>
          </a:p>
          <a:p>
            <a:r>
              <a:rPr lang="fr-FR" dirty="0" smtClean="0">
                <a:solidFill>
                  <a:srgbClr val="000000"/>
                </a:solidFill>
              </a:rPr>
              <a:t>Les différents types d’angles !</a:t>
            </a:r>
          </a:p>
          <a:p>
            <a:r>
              <a:rPr lang="fr-FR" dirty="0" smtClean="0">
                <a:solidFill>
                  <a:srgbClr val="000000"/>
                </a:solidFill>
              </a:rPr>
              <a:t>Caractéristiques d’un angle !</a:t>
            </a:r>
          </a:p>
          <a:p>
            <a:r>
              <a:rPr lang="fr-FR" dirty="0" smtClean="0">
                <a:solidFill>
                  <a:srgbClr val="000000"/>
                </a:solidFill>
              </a:rPr>
              <a:t>Comment mesurer un angle ?</a:t>
            </a:r>
          </a:p>
          <a:p>
            <a:r>
              <a:rPr lang="fr-FR" dirty="0" smtClean="0">
                <a:solidFill>
                  <a:srgbClr val="000000"/>
                </a:solidFill>
              </a:rPr>
              <a:t>Utiliser un rapporteur !</a:t>
            </a:r>
          </a:p>
          <a:p>
            <a:r>
              <a:rPr lang="fr-FR" dirty="0" smtClean="0">
                <a:solidFill>
                  <a:srgbClr val="000000"/>
                </a:solidFill>
              </a:rPr>
              <a:t>Comment tracer un angle ?</a:t>
            </a:r>
            <a:endParaRPr lang="fr-FR" dirty="0">
              <a:solidFill>
                <a:srgbClr val="000000"/>
              </a:solidFill>
            </a:endParaRPr>
          </a:p>
        </p:txBody>
      </p:sp>
    </p:spTree>
    <p:extLst>
      <p:ext uri="{BB962C8B-B14F-4D97-AF65-F5344CB8AC3E}">
        <p14:creationId xmlns:p14="http://schemas.microsoft.com/office/powerpoint/2010/main" val="265631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20" presetID="1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6" presetID="15"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32" presetID="15"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8" presetID="15"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44" presetID="15" presetClass="entr" presetSubtype="0"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Gill Sans Ultra Bold"/>
                <a:cs typeface="Gill Sans Ultra Bold"/>
              </a:rPr>
              <a:t>Qu’est-ce qu’un angle ?</a:t>
            </a:r>
            <a:endParaRPr lang="fr-FR" dirty="0">
              <a:solidFill>
                <a:srgbClr val="FF0000"/>
              </a:solidFill>
              <a:latin typeface="Gill Sans Ultra Bold"/>
              <a:cs typeface="Gill Sans Ultra Bold"/>
            </a:endParaRPr>
          </a:p>
        </p:txBody>
      </p:sp>
      <p:sp>
        <p:nvSpPr>
          <p:cNvPr id="3" name="Espace réservé du contenu 2"/>
          <p:cNvSpPr>
            <a:spLocks noGrp="1"/>
          </p:cNvSpPr>
          <p:nvPr>
            <p:ph idx="1"/>
          </p:nvPr>
        </p:nvSpPr>
        <p:spPr/>
        <p:txBody>
          <a:bodyPr/>
          <a:lstStyle/>
          <a:p>
            <a:r>
              <a:rPr lang="fr-FR" dirty="0" smtClean="0"/>
              <a:t>Un angle est l’intersection entre 2 droites sécantes      (D et D’)</a:t>
            </a:r>
          </a:p>
          <a:p>
            <a:r>
              <a:rPr lang="fr-FR" dirty="0" smtClean="0"/>
              <a:t>2  Droites sécantes forment 4 angles (</a:t>
            </a:r>
            <a:r>
              <a:rPr lang="fr-FR" dirty="0" smtClean="0">
                <a:solidFill>
                  <a:srgbClr val="0000FF"/>
                </a:solidFill>
              </a:rPr>
              <a:t>Angle </a:t>
            </a:r>
            <a:r>
              <a:rPr lang="fr-FR" dirty="0" err="1" smtClean="0">
                <a:solidFill>
                  <a:srgbClr val="0000FF"/>
                </a:solidFill>
              </a:rPr>
              <a:t>bleu,</a:t>
            </a:r>
            <a:r>
              <a:rPr lang="fr-FR" dirty="0" err="1" smtClean="0">
                <a:solidFill>
                  <a:schemeClr val="bg2">
                    <a:lumMod val="50000"/>
                  </a:schemeClr>
                </a:solidFill>
              </a:rPr>
              <a:t>Angle</a:t>
            </a:r>
            <a:r>
              <a:rPr lang="fr-FR" dirty="0" smtClean="0">
                <a:solidFill>
                  <a:schemeClr val="bg2">
                    <a:lumMod val="50000"/>
                  </a:schemeClr>
                </a:solidFill>
              </a:rPr>
              <a:t> </a:t>
            </a:r>
            <a:r>
              <a:rPr lang="fr-FR" dirty="0" err="1" smtClean="0">
                <a:solidFill>
                  <a:schemeClr val="bg2">
                    <a:lumMod val="50000"/>
                  </a:schemeClr>
                </a:solidFill>
              </a:rPr>
              <a:t>blanc,</a:t>
            </a:r>
            <a:r>
              <a:rPr lang="fr-FR" dirty="0" err="1" smtClean="0">
                <a:solidFill>
                  <a:srgbClr val="008000"/>
                </a:solidFill>
              </a:rPr>
              <a:t>Angle</a:t>
            </a:r>
            <a:r>
              <a:rPr lang="fr-FR" dirty="0" smtClean="0">
                <a:solidFill>
                  <a:srgbClr val="008000"/>
                </a:solidFill>
              </a:rPr>
              <a:t> </a:t>
            </a:r>
            <a:r>
              <a:rPr lang="fr-FR" dirty="0" err="1" smtClean="0">
                <a:solidFill>
                  <a:srgbClr val="008000"/>
                </a:solidFill>
              </a:rPr>
              <a:t>vert,</a:t>
            </a:r>
            <a:r>
              <a:rPr lang="fr-FR" dirty="0" err="1" smtClean="0">
                <a:solidFill>
                  <a:srgbClr val="800B7E"/>
                </a:solidFill>
              </a:rPr>
              <a:t>Angle</a:t>
            </a:r>
            <a:r>
              <a:rPr lang="fr-FR" dirty="0" smtClean="0">
                <a:solidFill>
                  <a:srgbClr val="800B7E"/>
                </a:solidFill>
              </a:rPr>
              <a:t> violet</a:t>
            </a:r>
            <a:r>
              <a:rPr lang="fr-FR" dirty="0">
                <a:solidFill>
                  <a:srgbClr val="000000"/>
                </a:solidFill>
              </a:rPr>
              <a:t>)</a:t>
            </a:r>
            <a:r>
              <a:rPr lang="fr-FR" dirty="0" smtClean="0">
                <a:solidFill>
                  <a:srgbClr val="800B7E"/>
                </a:solidFill>
              </a:rPr>
              <a:t>.</a:t>
            </a:r>
          </a:p>
          <a:p>
            <a:r>
              <a:rPr lang="fr-FR" dirty="0" smtClean="0">
                <a:solidFill>
                  <a:srgbClr val="000000"/>
                </a:solidFill>
              </a:rPr>
              <a:t>Le point d’intersection de ces deux droites devient le sommet des angles.</a:t>
            </a:r>
            <a:endParaRPr lang="fr-FR" dirty="0">
              <a:solidFill>
                <a:srgbClr val="000000"/>
              </a:solidFill>
            </a:endParaRPr>
          </a:p>
        </p:txBody>
      </p:sp>
      <p:pic>
        <p:nvPicPr>
          <p:cNvPr id="4" name="Image 3"/>
          <p:cNvPicPr>
            <a:picLocks noChangeAspect="1"/>
          </p:cNvPicPr>
          <p:nvPr/>
        </p:nvPicPr>
        <p:blipFill>
          <a:blip r:embed="rId2"/>
          <a:stretch>
            <a:fillRect/>
          </a:stretch>
        </p:blipFill>
        <p:spPr>
          <a:xfrm>
            <a:off x="5628283" y="4424120"/>
            <a:ext cx="3387961" cy="2433880"/>
          </a:xfrm>
          <a:prstGeom prst="rect">
            <a:avLst/>
          </a:prstGeom>
        </p:spPr>
      </p:pic>
    </p:spTree>
    <p:extLst>
      <p:ext uri="{BB962C8B-B14F-4D97-AF65-F5344CB8AC3E}">
        <p14:creationId xmlns:p14="http://schemas.microsoft.com/office/powerpoint/2010/main" val="45149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anim calcmode="lin" valueType="num">
                                      <p:cBhvr>
                                        <p:cTn id="17" dur="2000" fill="hold"/>
                                        <p:tgtEl>
                                          <p:spTgt spid="4"/>
                                        </p:tgtEl>
                                        <p:attrNameLst>
                                          <p:attrName>style.rotation</p:attrName>
                                        </p:attrNameLst>
                                      </p:cBhvr>
                                      <p:tavLst>
                                        <p:tav tm="0">
                                          <p:val>
                                            <p:fltVal val="720"/>
                                          </p:val>
                                        </p:tav>
                                        <p:tav tm="100000">
                                          <p:val>
                                            <p:fltVal val="0"/>
                                          </p:val>
                                        </p:tav>
                                      </p:tavLst>
                                    </p:anim>
                                    <p:anim calcmode="lin" valueType="num">
                                      <p:cBhvr>
                                        <p:cTn id="18" dur="2000" fill="hold"/>
                                        <p:tgtEl>
                                          <p:spTgt spid="4"/>
                                        </p:tgtEl>
                                        <p:attrNameLst>
                                          <p:attrName>ppt_h</p:attrName>
                                        </p:attrNameLst>
                                      </p:cBhvr>
                                      <p:tavLst>
                                        <p:tav tm="0">
                                          <p:val>
                                            <p:fltVal val="0"/>
                                          </p:val>
                                        </p:tav>
                                        <p:tav tm="100000">
                                          <p:val>
                                            <p:strVal val="#ppt_h"/>
                                          </p:val>
                                        </p:tav>
                                      </p:tavLst>
                                    </p:anim>
                                    <p:anim calcmode="lin" valueType="num">
                                      <p:cBhvr>
                                        <p:cTn id="19"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03238"/>
            <a:ext cx="7313613" cy="6354762"/>
          </a:xfrm>
        </p:spPr>
        <p:txBody>
          <a:bodyPr/>
          <a:lstStyle/>
          <a:p>
            <a:r>
              <a:rPr lang="fr-FR" sz="6600" dirty="0" smtClean="0">
                <a:solidFill>
                  <a:srgbClr val="FF0000"/>
                </a:solidFill>
              </a:rPr>
              <a:t>Différents </a:t>
            </a:r>
            <a:r>
              <a:rPr lang="fr-FR" sz="6600" dirty="0" smtClean="0">
                <a:solidFill>
                  <a:srgbClr val="FF0000"/>
                </a:solidFill>
              </a:rPr>
              <a:t>types </a:t>
            </a:r>
            <a:r>
              <a:rPr lang="fr-FR" sz="6600" dirty="0" smtClean="0">
                <a:solidFill>
                  <a:srgbClr val="FF0000"/>
                </a:solidFill>
              </a:rPr>
              <a:t>d’angle !</a:t>
            </a:r>
            <a:endParaRPr lang="fr-FR" sz="6600" dirty="0">
              <a:solidFill>
                <a:srgbClr val="FF0000"/>
              </a:solidFill>
            </a:endParaRPr>
          </a:p>
        </p:txBody>
      </p:sp>
    </p:spTree>
    <p:extLst>
      <p:ext uri="{BB962C8B-B14F-4D97-AF65-F5344CB8AC3E}">
        <p14:creationId xmlns:p14="http://schemas.microsoft.com/office/powerpoint/2010/main" val="3125123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03239"/>
            <a:ext cx="7313613" cy="766688"/>
          </a:xfrm>
        </p:spPr>
        <p:txBody>
          <a:bodyPr/>
          <a:lstStyle/>
          <a:p>
            <a:r>
              <a:rPr lang="fr-FR" dirty="0" smtClean="0">
                <a:solidFill>
                  <a:srgbClr val="FF0000"/>
                </a:solidFill>
                <a:latin typeface="Gill Sans Ultra Bold"/>
                <a:cs typeface="Gill Sans Ultra Bold"/>
              </a:rPr>
              <a:t>Angle Droit !</a:t>
            </a:r>
            <a:endParaRPr lang="fr-FR" dirty="0">
              <a:solidFill>
                <a:srgbClr val="FF0000"/>
              </a:solidFill>
              <a:latin typeface="Gill Sans Ultra Bold"/>
              <a:cs typeface="Gill Sans Ultra Bold"/>
            </a:endParaRPr>
          </a:p>
        </p:txBody>
      </p:sp>
      <p:pic>
        <p:nvPicPr>
          <p:cNvPr id="4" name="Espace réservé du contenu 3"/>
          <p:cNvPicPr>
            <a:picLocks noGrp="1" noChangeAspect="1"/>
          </p:cNvPicPr>
          <p:nvPr>
            <p:ph idx="1"/>
          </p:nvPr>
        </p:nvPicPr>
        <p:blipFill>
          <a:blip r:embed="rId2"/>
          <a:srcRect t="13376" b="13376"/>
          <a:stretch>
            <a:fillRect/>
          </a:stretch>
        </p:blipFill>
        <p:spPr>
          <a:xfrm>
            <a:off x="-268397" y="1629426"/>
            <a:ext cx="4384356" cy="2431523"/>
          </a:xfrm>
        </p:spPr>
      </p:pic>
      <p:sp>
        <p:nvSpPr>
          <p:cNvPr id="5" name="Rectangle 4"/>
          <p:cNvSpPr/>
          <p:nvPr/>
        </p:nvSpPr>
        <p:spPr>
          <a:xfrm>
            <a:off x="1923781" y="3403724"/>
            <a:ext cx="7220219" cy="3416320"/>
          </a:xfrm>
          <a:prstGeom prst="rect">
            <a:avLst/>
          </a:prstGeom>
        </p:spPr>
        <p:txBody>
          <a:bodyPr wrap="square">
            <a:spAutoFit/>
          </a:bodyPr>
          <a:lstStyle/>
          <a:p>
            <a:r>
              <a:rPr lang="fr-FR" sz="2400" b="1" i="1" u="sng" dirty="0">
                <a:solidFill>
                  <a:srgbClr val="FF0000"/>
                </a:solidFill>
              </a:rPr>
              <a:t>Mesure: </a:t>
            </a:r>
            <a:r>
              <a:rPr lang="fr-FR" sz="2400" dirty="0">
                <a:solidFill>
                  <a:srgbClr val="000000"/>
                </a:solidFill>
              </a:rPr>
              <a:t>90°  </a:t>
            </a:r>
            <a:r>
              <a:rPr lang="fr-FR" sz="2400" b="1" i="1" u="sng" dirty="0">
                <a:solidFill>
                  <a:srgbClr val="FF0000"/>
                </a:solidFill>
              </a:rPr>
              <a:t>Aspect: </a:t>
            </a:r>
            <a:r>
              <a:rPr lang="fr-FR" sz="2400" dirty="0">
                <a:solidFill>
                  <a:srgbClr val="000000"/>
                </a:solidFill>
              </a:rPr>
              <a:t>c'est l'angle de l'équerre  </a:t>
            </a:r>
            <a:r>
              <a:rPr lang="fr-FR" sz="2400" b="1" i="1" u="sng" dirty="0">
                <a:solidFill>
                  <a:srgbClr val="FF0000"/>
                </a:solidFill>
              </a:rPr>
              <a:t>Remarque : </a:t>
            </a:r>
            <a:r>
              <a:rPr lang="fr-FR" sz="2400" dirty="0">
                <a:solidFill>
                  <a:srgbClr val="000000"/>
                </a:solidFill>
              </a:rPr>
              <a:t>pour tracer un angle droit, 2 solutions : avec le rapporteur </a:t>
            </a:r>
            <a:r>
              <a:rPr lang="fr-FR" sz="2400" dirty="0" smtClean="0">
                <a:solidFill>
                  <a:srgbClr val="000000"/>
                </a:solidFill>
              </a:rPr>
              <a:t> , </a:t>
            </a:r>
            <a:r>
              <a:rPr lang="fr-FR" sz="2400" dirty="0">
                <a:solidFill>
                  <a:srgbClr val="000000"/>
                </a:solidFill>
              </a:rPr>
              <a:t>ou simplement avec l'équerre en traçant 2 droites (ou segments) </a:t>
            </a:r>
            <a:r>
              <a:rPr lang="fr-FR" sz="2400" dirty="0" smtClean="0">
                <a:solidFill>
                  <a:srgbClr val="000000"/>
                </a:solidFill>
              </a:rPr>
              <a:t>perpendiculaires </a:t>
            </a:r>
            <a:r>
              <a:rPr lang="fr-FR" sz="2400" dirty="0">
                <a:solidFill>
                  <a:srgbClr val="000000"/>
                </a:solidFill>
              </a:rPr>
              <a:t>: c'est </a:t>
            </a:r>
            <a:r>
              <a:rPr lang="fr-FR" sz="2400" dirty="0" smtClean="0">
                <a:solidFill>
                  <a:srgbClr val="000000"/>
                </a:solidFill>
              </a:rPr>
              <a:t>l'orthogonalité. </a:t>
            </a:r>
            <a:endParaRPr lang="fr-FR" sz="2400" dirty="0">
              <a:solidFill>
                <a:srgbClr val="000000"/>
              </a:solidFill>
            </a:endParaRPr>
          </a:p>
        </p:txBody>
      </p:sp>
    </p:spTree>
    <p:extLst>
      <p:ext uri="{BB962C8B-B14F-4D97-AF65-F5344CB8AC3E}">
        <p14:creationId xmlns:p14="http://schemas.microsoft.com/office/powerpoint/2010/main" val="54243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anim calcmode="lin" valueType="num">
                                      <p:cBhvr>
                                        <p:cTn id="17" dur="2000" fill="hold"/>
                                        <p:tgtEl>
                                          <p:spTgt spid="4"/>
                                        </p:tgtEl>
                                        <p:attrNameLst>
                                          <p:attrName>style.rotation</p:attrName>
                                        </p:attrNameLst>
                                      </p:cBhvr>
                                      <p:tavLst>
                                        <p:tav tm="0">
                                          <p:val>
                                            <p:fltVal val="720"/>
                                          </p:val>
                                        </p:tav>
                                        <p:tav tm="100000">
                                          <p:val>
                                            <p:fltVal val="0"/>
                                          </p:val>
                                        </p:tav>
                                      </p:tavLst>
                                    </p:anim>
                                    <p:anim calcmode="lin" valueType="num">
                                      <p:cBhvr>
                                        <p:cTn id="18" dur="2000" fill="hold"/>
                                        <p:tgtEl>
                                          <p:spTgt spid="4"/>
                                        </p:tgtEl>
                                        <p:attrNameLst>
                                          <p:attrName>ppt_h</p:attrName>
                                        </p:attrNameLst>
                                      </p:cBhvr>
                                      <p:tavLst>
                                        <p:tav tm="0">
                                          <p:val>
                                            <p:fltVal val="0"/>
                                          </p:val>
                                        </p:tav>
                                        <p:tav tm="100000">
                                          <p:val>
                                            <p:strVal val="#ppt_h"/>
                                          </p:val>
                                        </p:tav>
                                      </p:tavLst>
                                    </p:anim>
                                    <p:anim calcmode="lin" valueType="num">
                                      <p:cBhvr>
                                        <p:cTn id="19"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p:cTn id="2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Gill Sans Ultra Bold"/>
                <a:cs typeface="Gill Sans Ultra Bold"/>
              </a:rPr>
              <a:t>Angle Aigu !</a:t>
            </a:r>
            <a:endParaRPr lang="fr-FR" dirty="0">
              <a:solidFill>
                <a:srgbClr val="FF0000"/>
              </a:solidFill>
              <a:latin typeface="Gill Sans Ultra Bold"/>
              <a:cs typeface="Gill Sans Ultra Bold"/>
            </a:endParaRPr>
          </a:p>
        </p:txBody>
      </p:sp>
      <p:pic>
        <p:nvPicPr>
          <p:cNvPr id="7" name="Image 6"/>
          <p:cNvPicPr>
            <a:picLocks noChangeAspect="1"/>
          </p:cNvPicPr>
          <p:nvPr/>
        </p:nvPicPr>
        <p:blipFill>
          <a:blip r:embed="rId2"/>
          <a:stretch>
            <a:fillRect/>
          </a:stretch>
        </p:blipFill>
        <p:spPr>
          <a:xfrm>
            <a:off x="320262" y="2364949"/>
            <a:ext cx="3161383" cy="3213079"/>
          </a:xfrm>
          <a:prstGeom prst="rect">
            <a:avLst/>
          </a:prstGeom>
        </p:spPr>
      </p:pic>
      <p:sp>
        <p:nvSpPr>
          <p:cNvPr id="8" name="Espace réservé du contenu 7"/>
          <p:cNvSpPr>
            <a:spLocks noGrp="1"/>
          </p:cNvSpPr>
          <p:nvPr>
            <p:ph idx="1"/>
          </p:nvPr>
        </p:nvSpPr>
        <p:spPr>
          <a:xfrm>
            <a:off x="2942157" y="2364950"/>
            <a:ext cx="6201843" cy="4525200"/>
          </a:xfrm>
        </p:spPr>
        <p:txBody>
          <a:bodyPr/>
          <a:lstStyle/>
          <a:p>
            <a:pPr marL="0" indent="0">
              <a:buNone/>
            </a:pPr>
            <a:r>
              <a:rPr lang="fr-FR" b="1" i="1" u="sng" dirty="0" smtClean="0">
                <a:solidFill>
                  <a:srgbClr val="FF0000"/>
                </a:solidFill>
              </a:rPr>
              <a:t>Mesure:</a:t>
            </a:r>
            <a:r>
              <a:rPr lang="fr-FR" dirty="0"/>
              <a:t> </a:t>
            </a:r>
            <a:r>
              <a:rPr lang="fr-FR" dirty="0" smtClean="0"/>
              <a:t>Inférieure </a:t>
            </a:r>
            <a:r>
              <a:rPr lang="fr-FR" dirty="0" smtClean="0"/>
              <a:t>à 9o °</a:t>
            </a:r>
          </a:p>
          <a:p>
            <a:pPr marL="0" indent="0">
              <a:buNone/>
            </a:pPr>
            <a:r>
              <a:rPr lang="fr-FR" b="1" i="1" u="sng" dirty="0" smtClean="0">
                <a:solidFill>
                  <a:srgbClr val="FF0000"/>
                </a:solidFill>
              </a:rPr>
              <a:t>Aspect:</a:t>
            </a:r>
            <a:r>
              <a:rPr lang="fr-FR" dirty="0" smtClean="0"/>
              <a:t> Ecartement + petit que l’angle droit</a:t>
            </a:r>
            <a:endParaRPr lang="fr-FR" b="1" i="1" u="sng" dirty="0" smtClean="0">
              <a:solidFill>
                <a:srgbClr val="FF0000"/>
              </a:solidFill>
            </a:endParaRPr>
          </a:p>
          <a:p>
            <a:pPr marL="0" indent="0">
              <a:buNone/>
            </a:pPr>
            <a:endParaRPr lang="fr-FR" b="1" i="1" u="sng" dirty="0">
              <a:solidFill>
                <a:srgbClr val="FF0000"/>
              </a:solidFill>
            </a:endParaRPr>
          </a:p>
        </p:txBody>
      </p:sp>
    </p:spTree>
    <p:extLst>
      <p:ext uri="{BB962C8B-B14F-4D97-AF65-F5344CB8AC3E}">
        <p14:creationId xmlns:p14="http://schemas.microsoft.com/office/powerpoint/2010/main" val="327724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anim calcmode="lin" valueType="num">
                                      <p:cBhvr>
                                        <p:cTn id="17" dur="2000" fill="hold"/>
                                        <p:tgtEl>
                                          <p:spTgt spid="7"/>
                                        </p:tgtEl>
                                        <p:attrNameLst>
                                          <p:attrName>style.rotation</p:attrName>
                                        </p:attrNameLst>
                                      </p:cBhvr>
                                      <p:tavLst>
                                        <p:tav tm="0">
                                          <p:val>
                                            <p:fltVal val="720"/>
                                          </p:val>
                                        </p:tav>
                                        <p:tav tm="100000">
                                          <p:val>
                                            <p:fltVal val="0"/>
                                          </p:val>
                                        </p:tav>
                                      </p:tavLst>
                                    </p:anim>
                                    <p:anim calcmode="lin" valueType="num">
                                      <p:cBhvr>
                                        <p:cTn id="18" dur="2000" fill="hold"/>
                                        <p:tgtEl>
                                          <p:spTgt spid="7"/>
                                        </p:tgtEl>
                                        <p:attrNameLst>
                                          <p:attrName>ppt_h</p:attrName>
                                        </p:attrNameLst>
                                      </p:cBhvr>
                                      <p:tavLst>
                                        <p:tav tm="0">
                                          <p:val>
                                            <p:fltVal val="0"/>
                                          </p:val>
                                        </p:tav>
                                        <p:tav tm="100000">
                                          <p:val>
                                            <p:strVal val="#ppt_h"/>
                                          </p:val>
                                        </p:tav>
                                      </p:tavLst>
                                    </p:anim>
                                    <p:anim calcmode="lin" valueType="num">
                                      <p:cBhvr>
                                        <p:cTn id="19"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p:cTn id="24"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 calcmode="lin" valueType="num">
                                      <p:cBhvr>
                                        <p:cTn id="32"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8">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Gill Sans Ultra Bold"/>
                <a:cs typeface="Gill Sans Ultra Bold"/>
              </a:rPr>
              <a:t>Angle </a:t>
            </a:r>
            <a:r>
              <a:rPr lang="fr-FR" dirty="0" err="1" smtClean="0">
                <a:solidFill>
                  <a:srgbClr val="FF0000"/>
                </a:solidFill>
                <a:latin typeface="Gill Sans Ultra Bold"/>
                <a:cs typeface="Gill Sans Ultra Bold"/>
              </a:rPr>
              <a:t>Obtu</a:t>
            </a:r>
            <a:endParaRPr lang="fr-FR" dirty="0">
              <a:solidFill>
                <a:srgbClr val="FF0000"/>
              </a:solidFill>
              <a:latin typeface="Gill Sans Ultra Bold"/>
              <a:cs typeface="Gill Sans Ultra Bold"/>
            </a:endParaRPr>
          </a:p>
        </p:txBody>
      </p:sp>
      <p:pic>
        <p:nvPicPr>
          <p:cNvPr id="5" name="Image 4"/>
          <p:cNvPicPr>
            <a:picLocks noChangeAspect="1"/>
          </p:cNvPicPr>
          <p:nvPr/>
        </p:nvPicPr>
        <p:blipFill>
          <a:blip r:embed="rId2"/>
          <a:stretch>
            <a:fillRect/>
          </a:stretch>
        </p:blipFill>
        <p:spPr>
          <a:xfrm>
            <a:off x="0" y="2189099"/>
            <a:ext cx="3767762" cy="3292478"/>
          </a:xfrm>
          <a:prstGeom prst="rect">
            <a:avLst/>
          </a:prstGeom>
        </p:spPr>
      </p:pic>
      <p:sp>
        <p:nvSpPr>
          <p:cNvPr id="6" name="Espace réservé du contenu 5"/>
          <p:cNvSpPr>
            <a:spLocks noGrp="1"/>
          </p:cNvSpPr>
          <p:nvPr>
            <p:ph idx="1"/>
          </p:nvPr>
        </p:nvSpPr>
        <p:spPr>
          <a:xfrm>
            <a:off x="3520942" y="2668451"/>
            <a:ext cx="5623058" cy="4189549"/>
          </a:xfrm>
        </p:spPr>
        <p:txBody>
          <a:bodyPr/>
          <a:lstStyle/>
          <a:p>
            <a:r>
              <a:rPr lang="fr-FR" b="1" i="1" u="sng" dirty="0" smtClean="0">
                <a:solidFill>
                  <a:srgbClr val="FF0000"/>
                </a:solidFill>
              </a:rPr>
              <a:t>Mesure:</a:t>
            </a:r>
            <a:r>
              <a:rPr lang="fr-FR" dirty="0" smtClean="0"/>
              <a:t> </a:t>
            </a:r>
            <a:r>
              <a:rPr lang="fr-FR" dirty="0" smtClean="0"/>
              <a:t>Supérieure </a:t>
            </a:r>
            <a:r>
              <a:rPr lang="fr-FR" dirty="0" smtClean="0"/>
              <a:t>à 9o °.</a:t>
            </a:r>
          </a:p>
          <a:p>
            <a:r>
              <a:rPr lang="fr-FR" b="1" i="1" u="sng" dirty="0" smtClean="0">
                <a:solidFill>
                  <a:srgbClr val="FF0000"/>
                </a:solidFill>
              </a:rPr>
              <a:t>Aspect: </a:t>
            </a:r>
            <a:r>
              <a:rPr lang="fr-FR" dirty="0" smtClean="0"/>
              <a:t>écartement + grand que l’angle droit.</a:t>
            </a:r>
            <a:endParaRPr lang="fr-FR" b="1" i="1" u="sng" dirty="0">
              <a:solidFill>
                <a:srgbClr val="FF0000"/>
              </a:solidFill>
            </a:endParaRPr>
          </a:p>
        </p:txBody>
      </p:sp>
    </p:spTree>
    <p:extLst>
      <p:ext uri="{BB962C8B-B14F-4D97-AF65-F5344CB8AC3E}">
        <p14:creationId xmlns:p14="http://schemas.microsoft.com/office/powerpoint/2010/main" val="312975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anim calcmode="lin" valueType="num">
                                      <p:cBhvr>
                                        <p:cTn id="17" dur="2000" fill="hold"/>
                                        <p:tgtEl>
                                          <p:spTgt spid="5"/>
                                        </p:tgtEl>
                                        <p:attrNameLst>
                                          <p:attrName>style.rotation</p:attrName>
                                        </p:attrNameLst>
                                      </p:cBhvr>
                                      <p:tavLst>
                                        <p:tav tm="0">
                                          <p:val>
                                            <p:fltVal val="720"/>
                                          </p:val>
                                        </p:tav>
                                        <p:tav tm="100000">
                                          <p:val>
                                            <p:fltVal val="0"/>
                                          </p:val>
                                        </p:tav>
                                      </p:tavLst>
                                    </p:anim>
                                    <p:anim calcmode="lin" valueType="num">
                                      <p:cBhvr>
                                        <p:cTn id="18" dur="2000" fill="hold"/>
                                        <p:tgtEl>
                                          <p:spTgt spid="5"/>
                                        </p:tgtEl>
                                        <p:attrNameLst>
                                          <p:attrName>ppt_h</p:attrName>
                                        </p:attrNameLst>
                                      </p:cBhvr>
                                      <p:tavLst>
                                        <p:tav tm="0">
                                          <p:val>
                                            <p:fltVal val="0"/>
                                          </p:val>
                                        </p:tav>
                                        <p:tav tm="100000">
                                          <p:val>
                                            <p:strVal val="#ppt_h"/>
                                          </p:val>
                                        </p:tav>
                                      </p:tavLst>
                                    </p:anim>
                                    <p:anim calcmode="lin" valueType="num">
                                      <p:cBhvr>
                                        <p:cTn id="19"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p:cTn id="24"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 calcmode="lin" valueType="num">
                                      <p:cBhvr>
                                        <p:cTn id="30"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1"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32"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Gill Sans Ultra Bold"/>
                <a:cs typeface="Gill Sans Ultra Bold"/>
              </a:rPr>
              <a:t>Angle Plat !</a:t>
            </a:r>
            <a:endParaRPr lang="fr-FR" dirty="0">
              <a:solidFill>
                <a:srgbClr val="FF0000"/>
              </a:solidFill>
              <a:latin typeface="Gill Sans Ultra Bold"/>
              <a:cs typeface="Gill Sans Ultra Bold"/>
            </a:endParaRPr>
          </a:p>
        </p:txBody>
      </p:sp>
      <p:pic>
        <p:nvPicPr>
          <p:cNvPr id="5" name="Image 4"/>
          <p:cNvPicPr>
            <a:picLocks noChangeAspect="1"/>
          </p:cNvPicPr>
          <p:nvPr/>
        </p:nvPicPr>
        <p:blipFill>
          <a:blip r:embed="rId2"/>
          <a:stretch>
            <a:fillRect/>
          </a:stretch>
        </p:blipFill>
        <p:spPr>
          <a:xfrm>
            <a:off x="0" y="2035626"/>
            <a:ext cx="3183318" cy="3755574"/>
          </a:xfrm>
          <a:prstGeom prst="rect">
            <a:avLst/>
          </a:prstGeom>
        </p:spPr>
      </p:pic>
      <p:sp>
        <p:nvSpPr>
          <p:cNvPr id="6" name="Espace réservé du contenu 5"/>
          <p:cNvSpPr>
            <a:spLocks noGrp="1"/>
          </p:cNvSpPr>
          <p:nvPr>
            <p:ph idx="1"/>
          </p:nvPr>
        </p:nvSpPr>
        <p:spPr>
          <a:xfrm>
            <a:off x="3231550" y="2636300"/>
            <a:ext cx="5912450" cy="4221699"/>
          </a:xfrm>
        </p:spPr>
        <p:txBody>
          <a:bodyPr/>
          <a:lstStyle/>
          <a:p>
            <a:r>
              <a:rPr lang="fr-FR" b="1" i="1" u="sng" dirty="0" smtClean="0">
                <a:solidFill>
                  <a:srgbClr val="FF0000"/>
                </a:solidFill>
              </a:rPr>
              <a:t>Mesure: </a:t>
            </a:r>
            <a:r>
              <a:rPr lang="fr-FR" dirty="0">
                <a:solidFill>
                  <a:srgbClr val="000000"/>
                </a:solidFill>
              </a:rPr>
              <a:t> </a:t>
            </a:r>
            <a:r>
              <a:rPr lang="fr-FR" dirty="0" smtClean="0">
                <a:solidFill>
                  <a:srgbClr val="000000"/>
                </a:solidFill>
              </a:rPr>
              <a:t>18o °</a:t>
            </a:r>
            <a:endParaRPr lang="fr-FR" b="1" i="1" u="sng" dirty="0" smtClean="0">
              <a:solidFill>
                <a:srgbClr val="FF0000"/>
              </a:solidFill>
            </a:endParaRPr>
          </a:p>
          <a:p>
            <a:r>
              <a:rPr lang="fr-FR" b="1" i="1" dirty="0" smtClean="0">
                <a:solidFill>
                  <a:srgbClr val="FF0000"/>
                </a:solidFill>
              </a:rPr>
              <a:t>Aspect:  </a:t>
            </a:r>
            <a:r>
              <a:rPr lang="fr-FR" dirty="0" smtClean="0">
                <a:solidFill>
                  <a:srgbClr val="000000"/>
                </a:solidFill>
              </a:rPr>
              <a:t>Aucun </a:t>
            </a:r>
            <a:r>
              <a:rPr lang="fr-FR" dirty="0" smtClean="0">
                <a:solidFill>
                  <a:srgbClr val="000000"/>
                </a:solidFill>
              </a:rPr>
              <a:t>écartement : c’est l’angle formé par une seule droite.</a:t>
            </a:r>
            <a:endParaRPr lang="fr-FR" b="1" i="1" u="sng" dirty="0">
              <a:solidFill>
                <a:srgbClr val="FF0000"/>
              </a:solidFill>
            </a:endParaRPr>
          </a:p>
        </p:txBody>
      </p:sp>
    </p:spTree>
    <p:extLst>
      <p:ext uri="{BB962C8B-B14F-4D97-AF65-F5344CB8AC3E}">
        <p14:creationId xmlns:p14="http://schemas.microsoft.com/office/powerpoint/2010/main" val="373709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anim calcmode="lin" valueType="num">
                                      <p:cBhvr>
                                        <p:cTn id="17" dur="2000" fill="hold"/>
                                        <p:tgtEl>
                                          <p:spTgt spid="5"/>
                                        </p:tgtEl>
                                        <p:attrNameLst>
                                          <p:attrName>style.rotation</p:attrName>
                                        </p:attrNameLst>
                                      </p:cBhvr>
                                      <p:tavLst>
                                        <p:tav tm="0">
                                          <p:val>
                                            <p:fltVal val="720"/>
                                          </p:val>
                                        </p:tav>
                                        <p:tav tm="100000">
                                          <p:val>
                                            <p:fltVal val="0"/>
                                          </p:val>
                                        </p:tav>
                                      </p:tavLst>
                                    </p:anim>
                                    <p:anim calcmode="lin" valueType="num">
                                      <p:cBhvr>
                                        <p:cTn id="18" dur="2000" fill="hold"/>
                                        <p:tgtEl>
                                          <p:spTgt spid="5"/>
                                        </p:tgtEl>
                                        <p:attrNameLst>
                                          <p:attrName>ppt_h</p:attrName>
                                        </p:attrNameLst>
                                      </p:cBhvr>
                                      <p:tavLst>
                                        <p:tav tm="0">
                                          <p:val>
                                            <p:fltVal val="0"/>
                                          </p:val>
                                        </p:tav>
                                        <p:tav tm="100000">
                                          <p:val>
                                            <p:strVal val="#ppt_h"/>
                                          </p:val>
                                        </p:tav>
                                      </p:tavLst>
                                    </p:anim>
                                    <p:anim calcmode="lin" valueType="num">
                                      <p:cBhvr>
                                        <p:cTn id="19"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p:cTn id="24"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 calcmode="lin" valueType="num">
                                      <p:cBhvr>
                                        <p:cTn id="32"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latin typeface="Gill Sans Ultra Bold"/>
                <a:cs typeface="Gill Sans Ultra Bold"/>
              </a:rPr>
              <a:t>Caractéristiques d’un angle.</a:t>
            </a:r>
            <a:endParaRPr lang="fr-FR" dirty="0">
              <a:solidFill>
                <a:srgbClr val="FF0000"/>
              </a:solidFill>
              <a:latin typeface="Gill Sans Ultra Bold"/>
              <a:cs typeface="Gill Sans Ultra Bold"/>
            </a:endParaRPr>
          </a:p>
        </p:txBody>
      </p:sp>
      <p:sp>
        <p:nvSpPr>
          <p:cNvPr id="3" name="Espace réservé du contenu 2"/>
          <p:cNvSpPr>
            <a:spLocks noGrp="1"/>
          </p:cNvSpPr>
          <p:nvPr>
            <p:ph idx="1"/>
          </p:nvPr>
        </p:nvSpPr>
        <p:spPr/>
        <p:txBody>
          <a:bodyPr/>
          <a:lstStyle/>
          <a:p>
            <a:r>
              <a:rPr lang="fr-FR" b="1" i="1" u="sng" dirty="0" smtClean="0">
                <a:solidFill>
                  <a:srgbClr val="FF0000"/>
                </a:solidFill>
              </a:rPr>
              <a:t>Un angle est formé :</a:t>
            </a:r>
          </a:p>
          <a:p>
            <a:r>
              <a:rPr lang="fr-FR" dirty="0" smtClean="0">
                <a:solidFill>
                  <a:srgbClr val="000000"/>
                </a:solidFill>
              </a:rPr>
              <a:t>D’un sommet</a:t>
            </a:r>
          </a:p>
          <a:p>
            <a:r>
              <a:rPr lang="fr-FR" dirty="0" smtClean="0">
                <a:solidFill>
                  <a:srgbClr val="000000"/>
                </a:solidFill>
              </a:rPr>
              <a:t>De deux côtés</a:t>
            </a:r>
          </a:p>
          <a:p>
            <a:endParaRPr lang="fr-FR" dirty="0">
              <a:solidFill>
                <a:srgbClr val="000000"/>
              </a:solidFill>
            </a:endParaRPr>
          </a:p>
        </p:txBody>
      </p:sp>
      <p:pic>
        <p:nvPicPr>
          <p:cNvPr id="4" name="Image 3"/>
          <p:cNvPicPr>
            <a:picLocks noChangeAspect="1"/>
          </p:cNvPicPr>
          <p:nvPr/>
        </p:nvPicPr>
        <p:blipFill>
          <a:blip r:embed="rId2"/>
          <a:stretch>
            <a:fillRect/>
          </a:stretch>
        </p:blipFill>
        <p:spPr>
          <a:xfrm>
            <a:off x="7138348" y="4730750"/>
            <a:ext cx="2005651" cy="2120900"/>
          </a:xfrm>
          <a:prstGeom prst="rect">
            <a:avLst/>
          </a:prstGeom>
        </p:spPr>
      </p:pic>
      <p:sp>
        <p:nvSpPr>
          <p:cNvPr id="5" name="Rectangle 4"/>
          <p:cNvSpPr/>
          <p:nvPr/>
        </p:nvSpPr>
        <p:spPr>
          <a:xfrm>
            <a:off x="0" y="3576588"/>
            <a:ext cx="6921500" cy="2308324"/>
          </a:xfrm>
          <a:prstGeom prst="rect">
            <a:avLst/>
          </a:prstGeom>
        </p:spPr>
        <p:txBody>
          <a:bodyPr wrap="square">
            <a:spAutoFit/>
          </a:bodyPr>
          <a:lstStyle/>
          <a:p>
            <a:r>
              <a:rPr lang="fr-FR" sz="2400" dirty="0">
                <a:solidFill>
                  <a:srgbClr val="FF0000"/>
                </a:solidFill>
              </a:rPr>
              <a:t>Prenons pour exemple l'angle dessiné en vert, et résultant de l'intersection des droites D et D' sur le dessin </a:t>
            </a:r>
            <a:r>
              <a:rPr lang="fr-FR" sz="2400" dirty="0" smtClean="0">
                <a:solidFill>
                  <a:srgbClr val="FF0000"/>
                </a:solidFill>
              </a:rPr>
              <a:t>. </a:t>
            </a:r>
            <a:r>
              <a:rPr lang="fr-FR" sz="2400" dirty="0">
                <a:solidFill>
                  <a:srgbClr val="FF0000"/>
                </a:solidFill>
              </a:rPr>
              <a:t>Je nomme O son sommet et place les points A et C respectivement sur chacun de ses 2 côtés. Mon angle dessiné en vert peut être ainsi nommé : angle AOC</a:t>
            </a:r>
          </a:p>
        </p:txBody>
      </p:sp>
    </p:spTree>
    <p:extLst>
      <p:ext uri="{BB962C8B-B14F-4D97-AF65-F5344CB8AC3E}">
        <p14:creationId xmlns:p14="http://schemas.microsoft.com/office/powerpoint/2010/main" val="141245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anim calcmode="lin" valueType="num">
                                      <p:cBhvr>
                                        <p:cTn id="17" dur="2000" fill="hold"/>
                                        <p:tgtEl>
                                          <p:spTgt spid="4"/>
                                        </p:tgtEl>
                                        <p:attrNameLst>
                                          <p:attrName>style.rotation</p:attrName>
                                        </p:attrNameLst>
                                      </p:cBhvr>
                                      <p:tavLst>
                                        <p:tav tm="0">
                                          <p:val>
                                            <p:fltVal val="720"/>
                                          </p:val>
                                        </p:tav>
                                        <p:tav tm="100000">
                                          <p:val>
                                            <p:fltVal val="0"/>
                                          </p:val>
                                        </p:tav>
                                      </p:tavLst>
                                    </p:anim>
                                    <p:anim calcmode="lin" valueType="num">
                                      <p:cBhvr>
                                        <p:cTn id="18" dur="2000" fill="hold"/>
                                        <p:tgtEl>
                                          <p:spTgt spid="4"/>
                                        </p:tgtEl>
                                        <p:attrNameLst>
                                          <p:attrName>ppt_h</p:attrName>
                                        </p:attrNameLst>
                                      </p:cBhvr>
                                      <p:tavLst>
                                        <p:tav tm="0">
                                          <p:val>
                                            <p:fltVal val="0"/>
                                          </p:val>
                                        </p:tav>
                                        <p:tav tm="100000">
                                          <p:val>
                                            <p:strVal val="#ppt_h"/>
                                          </p:val>
                                        </p:tav>
                                      </p:tavLst>
                                    </p:anim>
                                    <p:anim calcmode="lin" valueType="num">
                                      <p:cBhvr>
                                        <p:cTn id="19"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Encrier">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Encrier.thmx</Template>
  <TotalTime>162</TotalTime>
  <Words>524</Words>
  <Application>Microsoft Office PowerPoint</Application>
  <PresentationFormat>Affichage à l'écran (4:3)</PresentationFormat>
  <Paragraphs>47</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Encrier</vt:lpstr>
      <vt:lpstr>Les angles !</vt:lpstr>
      <vt:lpstr>Plan </vt:lpstr>
      <vt:lpstr>Qu’est-ce qu’un angle ?</vt:lpstr>
      <vt:lpstr>Différents types d’angle !</vt:lpstr>
      <vt:lpstr>Angle Droit !</vt:lpstr>
      <vt:lpstr>Angle Aigu !</vt:lpstr>
      <vt:lpstr>Angle Obtu</vt:lpstr>
      <vt:lpstr>Angle Plat !</vt:lpstr>
      <vt:lpstr>Caractéristiques d’un angle.</vt:lpstr>
      <vt:lpstr>Présentation PowerPoint</vt:lpstr>
      <vt:lpstr>Comment mesurer un angle ?</vt:lpstr>
      <vt:lpstr>Comment se servir d’un rapporteur ?</vt:lpstr>
      <vt:lpstr>Comment tracer un angle ?</vt:lpstr>
      <vt:lpstr>Présentation PowerPoint</vt:lpstr>
      <vt:lpstr>Présentation PowerPoint</vt:lpstr>
    </vt:vector>
  </TitlesOfParts>
  <Company>davidenzo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Pythagore</dc:title>
  <dc:creator>david giguel</dc:creator>
  <cp:lastModifiedBy>Loïc Laferte</cp:lastModifiedBy>
  <cp:revision>16</cp:revision>
  <cp:lastPrinted>2014-05-31T10:38:45Z</cp:lastPrinted>
  <dcterms:created xsi:type="dcterms:W3CDTF">2014-05-31T08:30:28Z</dcterms:created>
  <dcterms:modified xsi:type="dcterms:W3CDTF">2014-06-09T05:53:29Z</dcterms:modified>
</cp:coreProperties>
</file>