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574" autoAdjust="0"/>
  </p:normalViewPr>
  <p:slideViewPr>
    <p:cSldViewPr>
      <p:cViewPr varScale="1">
        <p:scale>
          <a:sx n="88" d="100"/>
          <a:sy n="88" d="100"/>
        </p:scale>
        <p:origin x="-11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33333" r="7501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2259013"/>
            <a:ext cx="9142413" cy="4597400"/>
            <a:chOff x="0" y="1423"/>
            <a:chExt cx="5759" cy="2896"/>
          </a:xfrm>
        </p:grpSpPr>
        <p:pic>
          <p:nvPicPr>
            <p:cNvPr id="3075" name="Picture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0" y="3378"/>
              <a:ext cx="2509" cy="196"/>
            </a:xfrm>
            <a:custGeom>
              <a:avLst/>
              <a:gdLst>
                <a:gd name="T0" fmla="*/ 39 w 2509"/>
                <a:gd name="T1" fmla="*/ 61 h 196"/>
                <a:gd name="T2" fmla="*/ 104 w 2509"/>
                <a:gd name="T3" fmla="*/ 28 h 196"/>
                <a:gd name="T4" fmla="*/ 182 w 2509"/>
                <a:gd name="T5" fmla="*/ 13 h 196"/>
                <a:gd name="T6" fmla="*/ 281 w 2509"/>
                <a:gd name="T7" fmla="*/ 13 h 196"/>
                <a:gd name="T8" fmla="*/ 357 w 2509"/>
                <a:gd name="T9" fmla="*/ 34 h 196"/>
                <a:gd name="T10" fmla="*/ 440 w 2509"/>
                <a:gd name="T11" fmla="*/ 85 h 196"/>
                <a:gd name="T12" fmla="*/ 509 w 2509"/>
                <a:gd name="T13" fmla="*/ 129 h 196"/>
                <a:gd name="T14" fmla="*/ 626 w 2509"/>
                <a:gd name="T15" fmla="*/ 148 h 196"/>
                <a:gd name="T16" fmla="*/ 728 w 2509"/>
                <a:gd name="T17" fmla="*/ 135 h 196"/>
                <a:gd name="T18" fmla="*/ 806 w 2509"/>
                <a:gd name="T19" fmla="*/ 93 h 196"/>
                <a:gd name="T20" fmla="*/ 899 w 2509"/>
                <a:gd name="T21" fmla="*/ 36 h 196"/>
                <a:gd name="T22" fmla="*/ 998 w 2509"/>
                <a:gd name="T23" fmla="*/ 4 h 196"/>
                <a:gd name="T24" fmla="*/ 1119 w 2509"/>
                <a:gd name="T25" fmla="*/ 6 h 196"/>
                <a:gd name="T26" fmla="*/ 1214 w 2509"/>
                <a:gd name="T27" fmla="*/ 39 h 196"/>
                <a:gd name="T28" fmla="*/ 1308 w 2509"/>
                <a:gd name="T29" fmla="*/ 102 h 196"/>
                <a:gd name="T30" fmla="*/ 1403 w 2509"/>
                <a:gd name="T31" fmla="*/ 133 h 196"/>
                <a:gd name="T32" fmla="*/ 1514 w 2509"/>
                <a:gd name="T33" fmla="*/ 133 h 196"/>
                <a:gd name="T34" fmla="*/ 1593 w 2509"/>
                <a:gd name="T35" fmla="*/ 111 h 196"/>
                <a:gd name="T36" fmla="*/ 1668 w 2509"/>
                <a:gd name="T37" fmla="*/ 61 h 196"/>
                <a:gd name="T38" fmla="*/ 1754 w 2509"/>
                <a:gd name="T39" fmla="*/ 18 h 196"/>
                <a:gd name="T40" fmla="*/ 1844 w 2509"/>
                <a:gd name="T41" fmla="*/ 1 h 196"/>
                <a:gd name="T42" fmla="*/ 1958 w 2509"/>
                <a:gd name="T43" fmla="*/ 4 h 196"/>
                <a:gd name="T44" fmla="*/ 2039 w 2509"/>
                <a:gd name="T45" fmla="*/ 33 h 196"/>
                <a:gd name="T46" fmla="*/ 2118 w 2509"/>
                <a:gd name="T47" fmla="*/ 88 h 196"/>
                <a:gd name="T48" fmla="*/ 2192 w 2509"/>
                <a:gd name="T49" fmla="*/ 124 h 196"/>
                <a:gd name="T50" fmla="*/ 2303 w 2509"/>
                <a:gd name="T51" fmla="*/ 138 h 196"/>
                <a:gd name="T52" fmla="*/ 2412 w 2509"/>
                <a:gd name="T53" fmla="*/ 106 h 196"/>
                <a:gd name="T54" fmla="*/ 2463 w 2509"/>
                <a:gd name="T55" fmla="*/ 66 h 196"/>
                <a:gd name="T56" fmla="*/ 2489 w 2509"/>
                <a:gd name="T57" fmla="*/ 61 h 196"/>
                <a:gd name="T58" fmla="*/ 2507 w 2509"/>
                <a:gd name="T59" fmla="*/ 76 h 196"/>
                <a:gd name="T60" fmla="*/ 2508 w 2509"/>
                <a:gd name="T61" fmla="*/ 96 h 196"/>
                <a:gd name="T62" fmla="*/ 2490 w 2509"/>
                <a:gd name="T63" fmla="*/ 118 h 196"/>
                <a:gd name="T64" fmla="*/ 2429 w 2509"/>
                <a:gd name="T65" fmla="*/ 160 h 196"/>
                <a:gd name="T66" fmla="*/ 2352 w 2509"/>
                <a:gd name="T67" fmla="*/ 183 h 196"/>
                <a:gd name="T68" fmla="*/ 2238 w 2509"/>
                <a:gd name="T69" fmla="*/ 184 h 196"/>
                <a:gd name="T70" fmla="*/ 2156 w 2509"/>
                <a:gd name="T71" fmla="*/ 172 h 196"/>
                <a:gd name="T72" fmla="*/ 2076 w 2509"/>
                <a:gd name="T73" fmla="*/ 133 h 196"/>
                <a:gd name="T74" fmla="*/ 2018 w 2509"/>
                <a:gd name="T75" fmla="*/ 87 h 196"/>
                <a:gd name="T76" fmla="*/ 1934 w 2509"/>
                <a:gd name="T77" fmla="*/ 55 h 196"/>
                <a:gd name="T78" fmla="*/ 1836 w 2509"/>
                <a:gd name="T79" fmla="*/ 49 h 196"/>
                <a:gd name="T80" fmla="*/ 1743 w 2509"/>
                <a:gd name="T81" fmla="*/ 79 h 196"/>
                <a:gd name="T82" fmla="*/ 1677 w 2509"/>
                <a:gd name="T83" fmla="*/ 118 h 196"/>
                <a:gd name="T84" fmla="*/ 1586 w 2509"/>
                <a:gd name="T85" fmla="*/ 165 h 196"/>
                <a:gd name="T86" fmla="*/ 1475 w 2509"/>
                <a:gd name="T87" fmla="*/ 186 h 196"/>
                <a:gd name="T88" fmla="*/ 1377 w 2509"/>
                <a:gd name="T89" fmla="*/ 180 h 196"/>
                <a:gd name="T90" fmla="*/ 1269 w 2509"/>
                <a:gd name="T91" fmla="*/ 136 h 196"/>
                <a:gd name="T92" fmla="*/ 1197 w 2509"/>
                <a:gd name="T93" fmla="*/ 84 h 196"/>
                <a:gd name="T94" fmla="*/ 1128 w 2509"/>
                <a:gd name="T95" fmla="*/ 55 h 196"/>
                <a:gd name="T96" fmla="*/ 1020 w 2509"/>
                <a:gd name="T97" fmla="*/ 49 h 196"/>
                <a:gd name="T98" fmla="*/ 914 w 2509"/>
                <a:gd name="T99" fmla="*/ 78 h 196"/>
                <a:gd name="T100" fmla="*/ 831 w 2509"/>
                <a:gd name="T101" fmla="*/ 135 h 196"/>
                <a:gd name="T102" fmla="*/ 713 w 2509"/>
                <a:gd name="T103" fmla="*/ 187 h 196"/>
                <a:gd name="T104" fmla="*/ 600 w 2509"/>
                <a:gd name="T105" fmla="*/ 195 h 196"/>
                <a:gd name="T106" fmla="*/ 494 w 2509"/>
                <a:gd name="T107" fmla="*/ 175 h 196"/>
                <a:gd name="T108" fmla="*/ 408 w 2509"/>
                <a:gd name="T109" fmla="*/ 123 h 196"/>
                <a:gd name="T110" fmla="*/ 338 w 2509"/>
                <a:gd name="T111" fmla="*/ 79 h 196"/>
                <a:gd name="T112" fmla="*/ 251 w 2509"/>
                <a:gd name="T113" fmla="*/ 60 h 196"/>
                <a:gd name="T114" fmla="*/ 144 w 2509"/>
                <a:gd name="T115" fmla="*/ 67 h 196"/>
                <a:gd name="T116" fmla="*/ 56 w 2509"/>
                <a:gd name="T117" fmla="*/ 108 h 196"/>
                <a:gd name="T118" fmla="*/ 5 w 2509"/>
                <a:gd name="T119" fmla="*/ 9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96"/>
              <a:ext cx="276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b"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fr-FR" noProof="0" smtClean="0"/>
              <a:t>Cliquez et modifiez le titre</a:t>
            </a:r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charset="0"/>
              </a:defRPr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  <a:endParaRPr lang="en-US" noProof="0" smtClean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7813EAE-2E7D-6840-88DF-6B91F713A9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742CF-53F5-4045-8BF6-D84918DCCC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686DC-C20E-4946-8B9A-383F2C4A6A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1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E37BA-EFE9-E14A-8FFD-48A9200624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3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F7DBD-6430-244F-BEB6-FDAFCAE5E1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0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37991-AB99-D042-9736-DE350F3F35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6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45B7A-F6AC-6249-B413-4A7CBA71E3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2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3275D-D324-A045-9DEF-76D4D19D2F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DD06E-1134-794D-8519-5EEF485F27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0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AB2F8-F957-8740-A763-8B5B85B887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7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A0A29-190C-5C45-9691-DDC80BA65D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8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4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8888" r="7501" b="74445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81150"/>
            <a:ext cx="9142413" cy="5275263"/>
            <a:chOff x="0" y="996"/>
            <a:chExt cx="5759" cy="3323"/>
          </a:xfrm>
        </p:grpSpPr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0" y="3522"/>
              <a:ext cx="2509" cy="196"/>
            </a:xfrm>
            <a:custGeom>
              <a:avLst/>
              <a:gdLst>
                <a:gd name="T0" fmla="*/ 39 w 2509"/>
                <a:gd name="T1" fmla="*/ 61 h 196"/>
                <a:gd name="T2" fmla="*/ 104 w 2509"/>
                <a:gd name="T3" fmla="*/ 28 h 196"/>
                <a:gd name="T4" fmla="*/ 182 w 2509"/>
                <a:gd name="T5" fmla="*/ 13 h 196"/>
                <a:gd name="T6" fmla="*/ 281 w 2509"/>
                <a:gd name="T7" fmla="*/ 13 h 196"/>
                <a:gd name="T8" fmla="*/ 357 w 2509"/>
                <a:gd name="T9" fmla="*/ 34 h 196"/>
                <a:gd name="T10" fmla="*/ 440 w 2509"/>
                <a:gd name="T11" fmla="*/ 85 h 196"/>
                <a:gd name="T12" fmla="*/ 509 w 2509"/>
                <a:gd name="T13" fmla="*/ 129 h 196"/>
                <a:gd name="T14" fmla="*/ 626 w 2509"/>
                <a:gd name="T15" fmla="*/ 148 h 196"/>
                <a:gd name="T16" fmla="*/ 728 w 2509"/>
                <a:gd name="T17" fmla="*/ 135 h 196"/>
                <a:gd name="T18" fmla="*/ 806 w 2509"/>
                <a:gd name="T19" fmla="*/ 93 h 196"/>
                <a:gd name="T20" fmla="*/ 899 w 2509"/>
                <a:gd name="T21" fmla="*/ 36 h 196"/>
                <a:gd name="T22" fmla="*/ 998 w 2509"/>
                <a:gd name="T23" fmla="*/ 4 h 196"/>
                <a:gd name="T24" fmla="*/ 1119 w 2509"/>
                <a:gd name="T25" fmla="*/ 6 h 196"/>
                <a:gd name="T26" fmla="*/ 1214 w 2509"/>
                <a:gd name="T27" fmla="*/ 39 h 196"/>
                <a:gd name="T28" fmla="*/ 1308 w 2509"/>
                <a:gd name="T29" fmla="*/ 102 h 196"/>
                <a:gd name="T30" fmla="*/ 1403 w 2509"/>
                <a:gd name="T31" fmla="*/ 133 h 196"/>
                <a:gd name="T32" fmla="*/ 1514 w 2509"/>
                <a:gd name="T33" fmla="*/ 133 h 196"/>
                <a:gd name="T34" fmla="*/ 1593 w 2509"/>
                <a:gd name="T35" fmla="*/ 111 h 196"/>
                <a:gd name="T36" fmla="*/ 1668 w 2509"/>
                <a:gd name="T37" fmla="*/ 61 h 196"/>
                <a:gd name="T38" fmla="*/ 1754 w 2509"/>
                <a:gd name="T39" fmla="*/ 18 h 196"/>
                <a:gd name="T40" fmla="*/ 1844 w 2509"/>
                <a:gd name="T41" fmla="*/ 1 h 196"/>
                <a:gd name="T42" fmla="*/ 1958 w 2509"/>
                <a:gd name="T43" fmla="*/ 4 h 196"/>
                <a:gd name="T44" fmla="*/ 2039 w 2509"/>
                <a:gd name="T45" fmla="*/ 33 h 196"/>
                <a:gd name="T46" fmla="*/ 2118 w 2509"/>
                <a:gd name="T47" fmla="*/ 88 h 196"/>
                <a:gd name="T48" fmla="*/ 2192 w 2509"/>
                <a:gd name="T49" fmla="*/ 124 h 196"/>
                <a:gd name="T50" fmla="*/ 2303 w 2509"/>
                <a:gd name="T51" fmla="*/ 138 h 196"/>
                <a:gd name="T52" fmla="*/ 2412 w 2509"/>
                <a:gd name="T53" fmla="*/ 106 h 196"/>
                <a:gd name="T54" fmla="*/ 2463 w 2509"/>
                <a:gd name="T55" fmla="*/ 66 h 196"/>
                <a:gd name="T56" fmla="*/ 2489 w 2509"/>
                <a:gd name="T57" fmla="*/ 61 h 196"/>
                <a:gd name="T58" fmla="*/ 2507 w 2509"/>
                <a:gd name="T59" fmla="*/ 76 h 196"/>
                <a:gd name="T60" fmla="*/ 2508 w 2509"/>
                <a:gd name="T61" fmla="*/ 96 h 196"/>
                <a:gd name="T62" fmla="*/ 2490 w 2509"/>
                <a:gd name="T63" fmla="*/ 118 h 196"/>
                <a:gd name="T64" fmla="*/ 2429 w 2509"/>
                <a:gd name="T65" fmla="*/ 160 h 196"/>
                <a:gd name="T66" fmla="*/ 2352 w 2509"/>
                <a:gd name="T67" fmla="*/ 183 h 196"/>
                <a:gd name="T68" fmla="*/ 2238 w 2509"/>
                <a:gd name="T69" fmla="*/ 184 h 196"/>
                <a:gd name="T70" fmla="*/ 2156 w 2509"/>
                <a:gd name="T71" fmla="*/ 172 h 196"/>
                <a:gd name="T72" fmla="*/ 2076 w 2509"/>
                <a:gd name="T73" fmla="*/ 133 h 196"/>
                <a:gd name="T74" fmla="*/ 2018 w 2509"/>
                <a:gd name="T75" fmla="*/ 87 h 196"/>
                <a:gd name="T76" fmla="*/ 1934 w 2509"/>
                <a:gd name="T77" fmla="*/ 55 h 196"/>
                <a:gd name="T78" fmla="*/ 1836 w 2509"/>
                <a:gd name="T79" fmla="*/ 49 h 196"/>
                <a:gd name="T80" fmla="*/ 1743 w 2509"/>
                <a:gd name="T81" fmla="*/ 79 h 196"/>
                <a:gd name="T82" fmla="*/ 1677 w 2509"/>
                <a:gd name="T83" fmla="*/ 118 h 196"/>
                <a:gd name="T84" fmla="*/ 1586 w 2509"/>
                <a:gd name="T85" fmla="*/ 165 h 196"/>
                <a:gd name="T86" fmla="*/ 1475 w 2509"/>
                <a:gd name="T87" fmla="*/ 186 h 196"/>
                <a:gd name="T88" fmla="*/ 1377 w 2509"/>
                <a:gd name="T89" fmla="*/ 180 h 196"/>
                <a:gd name="T90" fmla="*/ 1269 w 2509"/>
                <a:gd name="T91" fmla="*/ 136 h 196"/>
                <a:gd name="T92" fmla="*/ 1197 w 2509"/>
                <a:gd name="T93" fmla="*/ 84 h 196"/>
                <a:gd name="T94" fmla="*/ 1128 w 2509"/>
                <a:gd name="T95" fmla="*/ 55 h 196"/>
                <a:gd name="T96" fmla="*/ 1020 w 2509"/>
                <a:gd name="T97" fmla="*/ 49 h 196"/>
                <a:gd name="T98" fmla="*/ 914 w 2509"/>
                <a:gd name="T99" fmla="*/ 78 h 196"/>
                <a:gd name="T100" fmla="*/ 831 w 2509"/>
                <a:gd name="T101" fmla="*/ 135 h 196"/>
                <a:gd name="T102" fmla="*/ 713 w 2509"/>
                <a:gd name="T103" fmla="*/ 187 h 196"/>
                <a:gd name="T104" fmla="*/ 600 w 2509"/>
                <a:gd name="T105" fmla="*/ 195 h 196"/>
                <a:gd name="T106" fmla="*/ 494 w 2509"/>
                <a:gd name="T107" fmla="*/ 175 h 196"/>
                <a:gd name="T108" fmla="*/ 408 w 2509"/>
                <a:gd name="T109" fmla="*/ 123 h 196"/>
                <a:gd name="T110" fmla="*/ 338 w 2509"/>
                <a:gd name="T111" fmla="*/ 79 h 196"/>
                <a:gd name="T112" fmla="*/ 251 w 2509"/>
                <a:gd name="T113" fmla="*/ 60 h 196"/>
                <a:gd name="T114" fmla="*/ 144 w 2509"/>
                <a:gd name="T115" fmla="*/ 67 h 196"/>
                <a:gd name="T116" fmla="*/ 56 w 2509"/>
                <a:gd name="T117" fmla="*/ 108 h 196"/>
                <a:gd name="T118" fmla="*/ 5 w 2509"/>
                <a:gd name="T119" fmla="*/ 9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pic>
          <p:nvPicPr>
            <p:cNvPr id="2053" name="Picture 5"/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96"/>
              <a:ext cx="276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Cliquer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Cliquer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F37232E-FCA9-B94E-A612-A4008451B5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fr.wikipedia.org/wiki/Pi_(lettre_grecque)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fr/imgres?imgurl=http://pad3.whstatic.com/images/thumb/b/bb/Calculate-Pi-Step-4.jpg/670px-Calculate-Pi-Step-4.jpg&amp;imgrefurl=http://fr.wikihow.com/calculer-Pi&amp;h=503&amp;w=670&amp;tbnid=k1G_geGVB3bLMM:&amp;zoom=1&amp;docid=lLDrlAUbO6VAmM&amp;ei=vvFAVZv5EMnjU_-fgIgL&amp;tbm=isch&amp;iact=rc&amp;uact=3&amp;dur=365&amp;page=1&amp;start=0&amp;ndsp=17&amp;ved=0CC0QrQMwB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sz="quarter"/>
          </p:nvPr>
        </p:nvSpPr>
        <p:spPr>
          <a:xfrm>
            <a:off x="533400" y="-9525"/>
            <a:ext cx="7772400" cy="1143000"/>
          </a:xfrm>
        </p:spPr>
        <p:txBody>
          <a:bodyPr/>
          <a:lstStyle/>
          <a:p>
            <a:r>
              <a:rPr lang="uz-Cyrl-UZ" sz="8800" b="1" dirty="0" smtClean="0">
                <a:hlinkClick r:id="rId2" tooltip="Pi (lettre grecque)"/>
              </a:rPr>
              <a:t>π</a:t>
            </a:r>
            <a:endParaRPr lang="fr-FR" sz="8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6032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z-Cyrl-UZ" b="1" dirty="0" smtClean="0"/>
              <a:t>π</a:t>
            </a:r>
            <a:r>
              <a:rPr lang="fr-FR" b="1" dirty="0" smtClean="0"/>
              <a:t> c’est quoi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2209800"/>
            <a:ext cx="7772400" cy="4038600"/>
          </a:xfrm>
        </p:spPr>
        <p:txBody>
          <a:bodyPr/>
          <a:lstStyle/>
          <a:p>
            <a:r>
              <a:rPr lang="fr-FR" dirty="0" smtClean="0"/>
              <a:t>C’est le rapport entre la circonférence d’un cercle et son diamètre,</a:t>
            </a:r>
            <a:r>
              <a:rPr lang="fr-FR" dirty="0"/>
              <a:t> </a:t>
            </a:r>
            <a:r>
              <a:rPr lang="fr-FR" dirty="0" smtClean="0"/>
              <a:t>ce rapport est constant. </a:t>
            </a:r>
          </a:p>
          <a:p>
            <a:r>
              <a:rPr lang="fr-FR" dirty="0" smtClean="0"/>
              <a:t>Sa valeur approchée au milliardième est </a:t>
            </a:r>
            <a:r>
              <a:rPr lang="fr-FR" dirty="0" smtClean="0"/>
              <a:t> </a:t>
            </a:r>
            <a:r>
              <a:rPr lang="fr-FR" dirty="0" smtClean="0"/>
              <a:t>3,141 592 653 </a:t>
            </a:r>
            <a:endParaRPr lang="fr-FR" dirty="0"/>
          </a:p>
          <a:p>
            <a:r>
              <a:rPr lang="fr-FR" dirty="0" smtClean="0"/>
              <a:t>Circonférence = </a:t>
            </a:r>
            <a:r>
              <a:rPr lang="uz-Cyrl-UZ" b="1" dirty="0" smtClean="0"/>
              <a:t>π</a:t>
            </a:r>
            <a:r>
              <a:rPr lang="fr-FR" b="1" dirty="0" smtClean="0"/>
              <a:t> x </a:t>
            </a:r>
            <a:r>
              <a:rPr lang="fr-FR" dirty="0" smtClean="0"/>
              <a:t>D</a:t>
            </a:r>
          </a:p>
          <a:p>
            <a:r>
              <a:rPr lang="uz-Cyrl-UZ" b="1" dirty="0" smtClean="0"/>
              <a:t>π</a:t>
            </a:r>
            <a:r>
              <a:rPr lang="fr-FR" b="1" dirty="0" smtClean="0"/>
              <a:t> est une lettre de l’alphabet grec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4567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fr-FR" dirty="0" smtClean="0"/>
              <a:t>Comment a-t-on découvert </a:t>
            </a:r>
            <a:r>
              <a:rPr lang="uz-Cyrl-UZ" b="1" dirty="0" smtClean="0"/>
              <a:t>π</a:t>
            </a:r>
            <a:r>
              <a:rPr lang="fr-CA" b="1" dirty="0" smtClean="0"/>
              <a:t>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638800"/>
          </a:xfrm>
        </p:spPr>
        <p:txBody>
          <a:bodyPr/>
          <a:lstStyle/>
          <a:p>
            <a:r>
              <a:rPr lang="fr-FR" dirty="0" smtClean="0"/>
              <a:t>Le rapport constant entre la circonférence et le diamètre est connu depuis très longtemps, à Babylone (environ </a:t>
            </a:r>
            <a:r>
              <a:rPr lang="fr-FR" dirty="0" smtClean="0"/>
              <a:t>2000 </a:t>
            </a:r>
            <a:r>
              <a:rPr lang="fr-FR" dirty="0" err="1" smtClean="0"/>
              <a:t>avJ.C</a:t>
            </a:r>
            <a:r>
              <a:rPr lang="fr-FR" dirty="0" smtClean="0"/>
              <a:t>) on utilisait la valeur approchée 25/8 ou 3,125, les </a:t>
            </a:r>
            <a:r>
              <a:rPr lang="fr-FR" dirty="0" smtClean="0"/>
              <a:t>égyptiens (</a:t>
            </a:r>
            <a:r>
              <a:rPr lang="fr-FR" dirty="0" smtClean="0"/>
              <a:t>environ </a:t>
            </a:r>
            <a:r>
              <a:rPr lang="fr-FR" dirty="0" smtClean="0"/>
              <a:t>3000 </a:t>
            </a:r>
            <a:r>
              <a:rPr lang="fr-FR" dirty="0" err="1" smtClean="0"/>
              <a:t>avJ.C</a:t>
            </a:r>
            <a:r>
              <a:rPr lang="fr-FR" dirty="0" smtClean="0"/>
              <a:t>) utilisaient la valeur 256/81 ou 3,16.</a:t>
            </a:r>
          </a:p>
          <a:p>
            <a:r>
              <a:rPr lang="fr-FR" dirty="0" smtClean="0"/>
              <a:t>C’est Archimède qui démontre vers -250 que la constante </a:t>
            </a:r>
            <a:r>
              <a:rPr lang="uz-Cyrl-UZ" b="1" dirty="0" smtClean="0"/>
              <a:t>π</a:t>
            </a:r>
            <a:r>
              <a:rPr lang="fr-FR" b="1" dirty="0" smtClean="0"/>
              <a:t> </a:t>
            </a:r>
            <a:r>
              <a:rPr lang="fr-FR" dirty="0" smtClean="0"/>
              <a:t>intervient pour le calcul du périmètre et de la surface du cercle</a:t>
            </a:r>
          </a:p>
          <a:p>
            <a:r>
              <a:rPr lang="fr-FR" dirty="0" smtClean="0"/>
              <a:t>Il calcule la valeur de </a:t>
            </a:r>
            <a:r>
              <a:rPr lang="uz-Cyrl-UZ" b="1" dirty="0" smtClean="0"/>
              <a:t>π</a:t>
            </a:r>
            <a:r>
              <a:rPr lang="fr-FR" b="1" dirty="0"/>
              <a:t>:</a:t>
            </a:r>
            <a:r>
              <a:rPr lang="fr-FR" b="1" dirty="0" smtClean="0"/>
              <a:t> 3,14</a:t>
            </a:r>
            <a:endParaRPr lang="fr-FR" dirty="0" smtClean="0"/>
          </a:p>
          <a:p>
            <a:pPr marL="0" indent="0">
              <a:buNone/>
            </a:pPr>
            <a:endParaRPr lang="fr-FR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1357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 cours des siècles suivants, les mathématiciens ont calculé de plus en plus de décimales. Aujourd’hui le record est de 5000 milliards de </a:t>
            </a:r>
            <a:r>
              <a:rPr lang="fr-FR" dirty="0" smtClean="0"/>
              <a:t>décimales.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1835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772400" cy="3657600"/>
          </a:xfrm>
        </p:spPr>
        <p:txBody>
          <a:bodyPr/>
          <a:lstStyle/>
          <a:p>
            <a:r>
              <a:rPr lang="fr-FR" dirty="0"/>
              <a:t>http://</a:t>
            </a:r>
            <a:r>
              <a:rPr lang="fr-FR" dirty="0" err="1"/>
              <a:t>www.universcience.tv</a:t>
            </a:r>
            <a:r>
              <a:rPr lang="fr-FR" dirty="0"/>
              <a:t>/video-comment-a-t-on-decouvert-le-nombre-pi-6612.html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685800" y="5257800"/>
            <a:ext cx="838200" cy="838200"/>
          </a:xfrm>
        </p:spPr>
        <p:txBody>
          <a:bodyPr/>
          <a:lstStyle/>
          <a:p>
            <a:pPr marL="0" indent="0">
              <a:buNone/>
            </a:pPr>
            <a:endParaRPr lang="pl-PL" dirty="0">
              <a:hlinkClick r:id="rId2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3350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01069050">
  <a:themeElements>
    <a:clrScheme name="Thème Office 2">
      <a:dk1>
        <a:srgbClr val="000000"/>
      </a:dk1>
      <a:lt1>
        <a:srgbClr val="FFFFEE"/>
      </a:lt1>
      <a:dk2>
        <a:srgbClr val="000000"/>
      </a:dk2>
      <a:lt2>
        <a:srgbClr val="C3B59F"/>
      </a:lt2>
      <a:accent1>
        <a:srgbClr val="9CB3D8"/>
      </a:accent1>
      <a:accent2>
        <a:srgbClr val="F8F8F8"/>
      </a:accent2>
      <a:accent3>
        <a:srgbClr val="FFFFF5"/>
      </a:accent3>
      <a:accent4>
        <a:srgbClr val="000000"/>
      </a:accent4>
      <a:accent5>
        <a:srgbClr val="CBD6E9"/>
      </a:accent5>
      <a:accent6>
        <a:srgbClr val="E1E1E1"/>
      </a:accent6>
      <a:hlink>
        <a:srgbClr val="A9A460"/>
      </a:hlink>
      <a:folHlink>
        <a:srgbClr val="E4E1D7"/>
      </a:folHlink>
    </a:clrScheme>
    <a:fontScheme name="Thème Offic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Thème Office 1">
        <a:dk1>
          <a:srgbClr val="7F796F"/>
        </a:dk1>
        <a:lt1>
          <a:srgbClr val="FFFFFF"/>
        </a:lt1>
        <a:dk2>
          <a:srgbClr val="BDBB92"/>
        </a:dk2>
        <a:lt2>
          <a:srgbClr val="FFFFCC"/>
        </a:lt2>
        <a:accent1>
          <a:srgbClr val="8B91B9"/>
        </a:accent1>
        <a:accent2>
          <a:srgbClr val="D5D9B7"/>
        </a:accent2>
        <a:accent3>
          <a:srgbClr val="DBDAC7"/>
        </a:accent3>
        <a:accent4>
          <a:srgbClr val="DADADA"/>
        </a:accent4>
        <a:accent5>
          <a:srgbClr val="C4C7D9"/>
        </a:accent5>
        <a:accent6>
          <a:srgbClr val="C1C4A6"/>
        </a:accent6>
        <a:hlink>
          <a:srgbClr val="B46875"/>
        </a:hlink>
        <a:folHlink>
          <a:srgbClr val="C2BA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EE"/>
        </a:lt1>
        <a:dk2>
          <a:srgbClr val="000000"/>
        </a:dk2>
        <a:lt2>
          <a:srgbClr val="C3B59F"/>
        </a:lt2>
        <a:accent1>
          <a:srgbClr val="9CB3D8"/>
        </a:accent1>
        <a:accent2>
          <a:srgbClr val="F8F8F8"/>
        </a:accent2>
        <a:accent3>
          <a:srgbClr val="FFFFF5"/>
        </a:accent3>
        <a:accent4>
          <a:srgbClr val="000000"/>
        </a:accent4>
        <a:accent5>
          <a:srgbClr val="CBD6E9"/>
        </a:accent5>
        <a:accent6>
          <a:srgbClr val="E1E1E1"/>
        </a:accent6>
        <a:hlink>
          <a:srgbClr val="A9A460"/>
        </a:hlink>
        <a:folHlink>
          <a:srgbClr val="E4E1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TM01069050</Template>
  <TotalTime>106</TotalTime>
  <Words>172</Words>
  <Application>Microsoft Macintosh PowerPoint</Application>
  <PresentationFormat>Présentation à l'écran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TM01069050</vt:lpstr>
      <vt:lpstr>π</vt:lpstr>
      <vt:lpstr>π c’est quoi ?</vt:lpstr>
      <vt:lpstr>Comment a-t-on découvert π ?</vt:lpstr>
      <vt:lpstr>Présentation PowerPoint</vt:lpstr>
      <vt:lpstr>http://www.universcience.tv/video-comment-a-t-on-decouvert-le-nombre-pi-6612.html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</dc:title>
  <dc:subject/>
  <dc:creator/>
  <cp:keywords/>
  <dc:description/>
  <cp:lastModifiedBy>Loic LAFERTÉ</cp:lastModifiedBy>
  <cp:revision>15</cp:revision>
  <dcterms:created xsi:type="dcterms:W3CDTF">2006-01-19T12:04:25Z</dcterms:created>
  <dcterms:modified xsi:type="dcterms:W3CDTF">2015-05-16T13:16:50Z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TC010690501036</vt:lpwstr>
  </property>
</Properties>
</file>