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2" r:id="rId6"/>
    <p:sldId id="263" r:id="rId7"/>
    <p:sldId id="264"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p:cViewPr>
        <p:scale>
          <a:sx n="112" d="100"/>
          <a:sy n="112" d="100"/>
        </p:scale>
        <p:origin x="-4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0B7FFE-7A17-4321-8CB1-904CE7BE0D3F}" type="datetimeFigureOut">
              <a:rPr lang="fr-FR" smtClean="0"/>
              <a:pPr/>
              <a:t>15-05-16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8C8DF7-B675-49CE-9242-502D6F92FC6D}" type="slidenum">
              <a:rPr lang="fr-FR" smtClean="0"/>
              <a:pPr/>
              <a:t>‹#›</a:t>
            </a:fld>
            <a:endParaRPr lang="fr-FR"/>
          </a:p>
        </p:txBody>
      </p:sp>
    </p:spTree>
    <p:extLst>
      <p:ext uri="{BB962C8B-B14F-4D97-AF65-F5344CB8AC3E}">
        <p14:creationId xmlns:p14="http://schemas.microsoft.com/office/powerpoint/2010/main" val="356468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GB"/>
          </a:p>
        </p:txBody>
      </p:sp>
      <p:sp>
        <p:nvSpPr>
          <p:cNvPr id="4" name="Espace réservé de la date 3"/>
          <p:cNvSpPr>
            <a:spLocks noGrp="1"/>
          </p:cNvSpPr>
          <p:nvPr>
            <p:ph type="dt" sz="half" idx="10"/>
          </p:nvPr>
        </p:nvSpPr>
        <p:spPr/>
        <p:txBody>
          <a:bodyPr/>
          <a:lstStyle/>
          <a:p>
            <a:fld id="{90EC70B8-982E-4329-820F-F894B5FDCA86}" type="datetimeFigureOut">
              <a:rPr lang="en-GB" smtClean="0"/>
              <a:pPr/>
              <a:t>15-05-16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20D0490-C172-4235-8945-79DEDA49563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90EC70B8-982E-4329-820F-F894B5FDCA86}" type="datetimeFigureOut">
              <a:rPr lang="en-GB" smtClean="0"/>
              <a:pPr/>
              <a:t>15-05-16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20D0490-C172-4235-8945-79DEDA49563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90EC70B8-982E-4329-820F-F894B5FDCA86}" type="datetimeFigureOut">
              <a:rPr lang="en-GB" smtClean="0"/>
              <a:pPr/>
              <a:t>15-05-16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20D0490-C172-4235-8945-79DEDA49563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90EC70B8-982E-4329-820F-F894B5FDCA86}" type="datetimeFigureOut">
              <a:rPr lang="en-GB" smtClean="0"/>
              <a:pPr/>
              <a:t>15-05-16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20D0490-C172-4235-8945-79DEDA49563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0EC70B8-982E-4329-820F-F894B5FDCA86}" type="datetimeFigureOut">
              <a:rPr lang="en-GB" smtClean="0"/>
              <a:pPr/>
              <a:t>15-05-16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620D0490-C172-4235-8945-79DEDA49563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90EC70B8-982E-4329-820F-F894B5FDCA86}" type="datetimeFigureOut">
              <a:rPr lang="en-GB" smtClean="0"/>
              <a:pPr/>
              <a:t>15-05-16</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620D0490-C172-4235-8945-79DEDA49563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90EC70B8-982E-4329-820F-F894B5FDCA86}" type="datetimeFigureOut">
              <a:rPr lang="en-GB" smtClean="0"/>
              <a:pPr/>
              <a:t>15-05-16</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620D0490-C172-4235-8945-79DEDA49563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e la date 2"/>
          <p:cNvSpPr>
            <a:spLocks noGrp="1"/>
          </p:cNvSpPr>
          <p:nvPr>
            <p:ph type="dt" sz="half" idx="10"/>
          </p:nvPr>
        </p:nvSpPr>
        <p:spPr/>
        <p:txBody>
          <a:bodyPr/>
          <a:lstStyle/>
          <a:p>
            <a:fld id="{90EC70B8-982E-4329-820F-F894B5FDCA86}" type="datetimeFigureOut">
              <a:rPr lang="en-GB" smtClean="0"/>
              <a:pPr/>
              <a:t>15-05-16</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620D0490-C172-4235-8945-79DEDA49563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0EC70B8-982E-4329-820F-F894B5FDCA86}" type="datetimeFigureOut">
              <a:rPr lang="en-GB" smtClean="0"/>
              <a:pPr/>
              <a:t>15-05-16</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620D0490-C172-4235-8945-79DEDA49563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0EC70B8-982E-4329-820F-F894B5FDCA86}" type="datetimeFigureOut">
              <a:rPr lang="en-GB" smtClean="0"/>
              <a:pPr/>
              <a:t>15-05-16</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620D0490-C172-4235-8945-79DEDA49563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0EC70B8-982E-4329-820F-F894B5FDCA86}" type="datetimeFigureOut">
              <a:rPr lang="en-GB" smtClean="0"/>
              <a:pPr/>
              <a:t>15-05-16</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620D0490-C172-4235-8945-79DEDA49563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EC70B8-982E-4329-820F-F894B5FDCA86}" type="datetimeFigureOut">
              <a:rPr lang="en-GB" smtClean="0"/>
              <a:pPr/>
              <a:t>15-05-16</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D0490-C172-4235-8945-79DEDA49563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fr-FR" sz="7200" dirty="0" smtClean="0"/>
              <a:t> </a:t>
            </a:r>
            <a:r>
              <a:rPr lang="fr-FR" sz="7200" dirty="0" err="1" smtClean="0"/>
              <a:t>Sierpiński</a:t>
            </a:r>
            <a:r>
              <a:rPr lang="en-US" sz="7200" dirty="0" smtClean="0"/>
              <a:t/>
            </a:r>
            <a:br>
              <a:rPr lang="en-US" sz="7200" dirty="0" smtClean="0"/>
            </a:br>
            <a:endParaRPr lang="en-US" sz="7200" dirty="0"/>
          </a:p>
        </p:txBody>
      </p:sp>
      <p:sp>
        <p:nvSpPr>
          <p:cNvPr id="3" name="Subtitle 2"/>
          <p:cNvSpPr>
            <a:spLocks noGrp="1"/>
          </p:cNvSpPr>
          <p:nvPr>
            <p:ph type="subTitle" idx="1"/>
          </p:nvPr>
        </p:nvSpPr>
        <p:spPr/>
        <p:txBody>
          <a:bodyPr/>
          <a:lstStyle/>
          <a:p>
            <a:r>
              <a:rPr lang="fr-FR" dirty="0" err="1" smtClean="0">
                <a:solidFill>
                  <a:schemeClr val="bg1"/>
                </a:solidFill>
              </a:rPr>
              <a:t>Wacław</a:t>
            </a:r>
            <a:r>
              <a:rPr lang="fr-FR" dirty="0" smtClean="0">
                <a:solidFill>
                  <a:schemeClr val="bg1"/>
                </a:solidFill>
              </a:rPr>
              <a:t> </a:t>
            </a:r>
            <a:r>
              <a:rPr lang="fr-FR" dirty="0" err="1" smtClean="0">
                <a:solidFill>
                  <a:schemeClr val="bg1"/>
                </a:solidFill>
              </a:rPr>
              <a:t>Franciszek</a:t>
            </a:r>
            <a:r>
              <a:rPr lang="fr-FR" dirty="0" smtClean="0">
                <a:solidFill>
                  <a:schemeClr val="bg1"/>
                </a:solidFill>
              </a:rPr>
              <a:t> </a:t>
            </a:r>
            <a:r>
              <a:rPr lang="fr-FR" dirty="0" err="1" smtClean="0">
                <a:solidFill>
                  <a:schemeClr val="bg1"/>
                </a:solidFill>
              </a:rPr>
              <a:t>Sierpiński</a:t>
            </a:r>
            <a:endParaRPr lang="en-US" dirty="0">
              <a:solidFill>
                <a:schemeClr val="bg1"/>
              </a:solidFill>
            </a:endParaRPr>
          </a:p>
        </p:txBody>
      </p:sp>
      <p:sp>
        <p:nvSpPr>
          <p:cNvPr id="5" name="TextBox 4"/>
          <p:cNvSpPr txBox="1"/>
          <p:nvPr/>
        </p:nvSpPr>
        <p:spPr>
          <a:xfrm>
            <a:off x="971600" y="5733256"/>
            <a:ext cx="2664296" cy="830997"/>
          </a:xfrm>
          <a:prstGeom prst="rect">
            <a:avLst/>
          </a:prstGeom>
          <a:noFill/>
        </p:spPr>
        <p:txBody>
          <a:bodyPr wrap="square" rtlCol="0">
            <a:spAutoFit/>
          </a:bodyPr>
          <a:lstStyle/>
          <a:p>
            <a:r>
              <a:rPr lang="en-US" sz="2400" dirty="0" smtClean="0">
                <a:solidFill>
                  <a:schemeClr val="bg1"/>
                </a:solidFill>
              </a:rPr>
              <a:t>Fait par </a:t>
            </a:r>
            <a:r>
              <a:rPr lang="en-US" sz="2400" dirty="0" err="1" smtClean="0">
                <a:solidFill>
                  <a:schemeClr val="bg1"/>
                </a:solidFill>
              </a:rPr>
              <a:t>Erwann</a:t>
            </a:r>
            <a:r>
              <a:rPr lang="en-US" sz="2400" dirty="0" smtClean="0">
                <a:solidFill>
                  <a:schemeClr val="bg1"/>
                </a:solidFill>
              </a:rPr>
              <a:t> et Hector</a:t>
            </a:r>
            <a:r>
              <a:rPr lang="en-US" sz="2400" dirty="0" smtClean="0"/>
              <a:t>.</a:t>
            </a:r>
            <a:endParaRPr lang="en-US" sz="2400" dirty="0"/>
          </a:p>
        </p:txBody>
      </p:sp>
      <p:sp>
        <p:nvSpPr>
          <p:cNvPr id="6" name="TextBox 5"/>
          <p:cNvSpPr txBox="1"/>
          <p:nvPr/>
        </p:nvSpPr>
        <p:spPr>
          <a:xfrm>
            <a:off x="4788024" y="5733256"/>
            <a:ext cx="4104456" cy="830997"/>
          </a:xfrm>
          <a:prstGeom prst="rect">
            <a:avLst/>
          </a:prstGeom>
          <a:noFill/>
        </p:spPr>
        <p:txBody>
          <a:bodyPr wrap="square" rtlCol="0">
            <a:spAutoFit/>
          </a:bodyPr>
          <a:lstStyle/>
          <a:p>
            <a:r>
              <a:rPr lang="en-US" sz="2400" dirty="0" err="1" smtClean="0">
                <a:solidFill>
                  <a:schemeClr val="bg1"/>
                </a:solidFill>
              </a:rPr>
              <a:t>Sous</a:t>
            </a:r>
            <a:r>
              <a:rPr lang="en-US" sz="2400" dirty="0" smtClean="0">
                <a:solidFill>
                  <a:schemeClr val="bg1"/>
                </a:solidFill>
              </a:rPr>
              <a:t> la direction de Mme </a:t>
            </a:r>
            <a:r>
              <a:rPr lang="en-US" sz="2400" dirty="0" err="1" smtClean="0">
                <a:solidFill>
                  <a:schemeClr val="bg1"/>
                </a:solidFill>
              </a:rPr>
              <a:t>Kenniche</a:t>
            </a:r>
            <a:endParaRPr lang="en-US" sz="2400" dirty="0"/>
          </a:p>
        </p:txBody>
      </p:sp>
    </p:spTree>
  </p:cSld>
  <p:clrMapOvr>
    <a:masterClrMapping/>
  </p:clrMapOvr>
  <p:transition xmlns:p14="http://schemas.microsoft.com/office/powerpoint/2010/main">
    <p:comb/>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wipe(down)">
                                      <p:cBhvr>
                                        <p:cTn id="19" dur="5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additive="base">
                                        <p:cTn id="2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P spid="5" grpId="0" build="allAtOnce"/>
      <p:bldP spid="6"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plan</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Qui </a:t>
            </a:r>
            <a:r>
              <a:rPr lang="en-US" dirty="0" err="1" smtClean="0"/>
              <a:t>est-ce</a:t>
            </a:r>
            <a:r>
              <a:rPr lang="en-US" dirty="0" smtClean="0"/>
              <a:t> ?</a:t>
            </a:r>
          </a:p>
          <a:p>
            <a:r>
              <a:rPr lang="en-US" dirty="0" err="1" smtClean="0"/>
              <a:t>Ses</a:t>
            </a:r>
            <a:r>
              <a:rPr lang="en-US" dirty="0" smtClean="0"/>
              <a:t> oeuvres :</a:t>
            </a:r>
          </a:p>
          <a:p>
            <a:r>
              <a:rPr lang="en-US" dirty="0" smtClean="0"/>
              <a:t>Le triangle de </a:t>
            </a:r>
            <a:r>
              <a:rPr lang="en-US" dirty="0" err="1" smtClean="0"/>
              <a:t>sierpinski</a:t>
            </a:r>
            <a:r>
              <a:rPr lang="en-US" dirty="0" smtClean="0"/>
              <a:t> : les </a:t>
            </a:r>
            <a:r>
              <a:rPr lang="en-US" dirty="0" err="1"/>
              <a:t>é</a:t>
            </a:r>
            <a:r>
              <a:rPr lang="en-US" dirty="0" err="1" smtClean="0"/>
              <a:t>tapes</a:t>
            </a:r>
            <a:r>
              <a:rPr lang="en-US" dirty="0" smtClean="0"/>
              <a:t> </a:t>
            </a:r>
            <a:r>
              <a:rPr lang="en-US" dirty="0" smtClean="0"/>
              <a:t>; </a:t>
            </a:r>
          </a:p>
          <a:p>
            <a:r>
              <a:rPr lang="en-US" dirty="0" err="1" smtClean="0"/>
              <a:t>Ses</a:t>
            </a:r>
            <a:r>
              <a:rPr lang="en-US" dirty="0" smtClean="0"/>
              <a:t> </a:t>
            </a:r>
            <a:r>
              <a:rPr lang="en-US" dirty="0" err="1" smtClean="0"/>
              <a:t>livres</a:t>
            </a:r>
            <a:r>
              <a:rPr lang="en-US" dirty="0" smtClean="0"/>
              <a:t> :</a:t>
            </a:r>
            <a:endParaRPr lang="en-US" dirty="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Qui </a:t>
            </a:r>
            <a:r>
              <a:rPr lang="en-US" dirty="0" err="1" smtClean="0">
                <a:solidFill>
                  <a:schemeClr val="bg1"/>
                </a:solidFill>
              </a:rPr>
              <a:t>est-ce</a:t>
            </a:r>
            <a:r>
              <a:rPr lang="en-US" dirty="0" smtClean="0">
                <a:solidFill>
                  <a:schemeClr val="bg1"/>
                </a:solidFill>
              </a:rPr>
              <a:t> ?</a:t>
            </a:r>
            <a:endParaRPr lang="en-US" dirty="0">
              <a:solidFill>
                <a:schemeClr val="bg1"/>
              </a:solidFill>
            </a:endParaRPr>
          </a:p>
        </p:txBody>
      </p:sp>
      <p:sp>
        <p:nvSpPr>
          <p:cNvPr id="3" name="Content Placeholder 2"/>
          <p:cNvSpPr>
            <a:spLocks noGrp="1"/>
          </p:cNvSpPr>
          <p:nvPr>
            <p:ph idx="1"/>
          </p:nvPr>
        </p:nvSpPr>
        <p:spPr/>
        <p:txBody>
          <a:bodyPr>
            <a:normAutofit fontScale="85000" lnSpcReduction="10000"/>
          </a:bodyPr>
          <a:lstStyle/>
          <a:p>
            <a:r>
              <a:rPr lang="fr-FR" dirty="0" err="1" smtClean="0"/>
              <a:t>Waclaw</a:t>
            </a:r>
            <a:r>
              <a:rPr lang="fr-FR" dirty="0" smtClean="0"/>
              <a:t> </a:t>
            </a:r>
            <a:r>
              <a:rPr lang="fr-FR" dirty="0" err="1" smtClean="0"/>
              <a:t>Fransizek</a:t>
            </a:r>
            <a:r>
              <a:rPr lang="fr-FR" dirty="0" smtClean="0"/>
              <a:t> </a:t>
            </a:r>
            <a:r>
              <a:rPr lang="fr-FR" dirty="0" err="1" smtClean="0"/>
              <a:t>Sierpinski</a:t>
            </a:r>
            <a:r>
              <a:rPr lang="fr-FR" dirty="0" smtClean="0"/>
              <a:t> est un mathématicien polonais né à Varsovie le </a:t>
            </a:r>
            <a:r>
              <a:rPr lang="en-US" dirty="0" smtClean="0"/>
              <a:t>14 mars 1882</a:t>
            </a:r>
            <a:r>
              <a:rPr lang="fr-FR" dirty="0" smtClean="0"/>
              <a:t>. Il fait ses études dans sa ville  natale. Il reçoit son  doctorat en 1908, et devient professeur à l’université de Lvov. Il y consacre alors ses recherches sur la théorie des ensembles, la théorie des nombres, la théorie des fonctions et la topologie. Après la première guerre mondiale, il obtient en 1919 un poste à  l’université de Varsovie où il y restera jusqu’à sa mort. Déporté par les nazis, il ne put reprendre ses travaux qu’après la guerre. Il a fait beaucoup de géométrie .</a:t>
            </a:r>
            <a:endParaRPr lang="en-US" dirty="0" smtClean="0"/>
          </a:p>
          <a:p>
            <a:endParaRPr lang="en-US" dirty="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bg1"/>
                </a:solidFill>
              </a:rPr>
              <a:t>Ses</a:t>
            </a:r>
            <a:r>
              <a:rPr lang="en-US" dirty="0" smtClean="0">
                <a:solidFill>
                  <a:schemeClr val="bg1"/>
                </a:solidFill>
              </a:rPr>
              <a:t> oeuvres </a:t>
            </a:r>
            <a:endParaRPr lang="en-US" dirty="0">
              <a:solidFill>
                <a:schemeClr val="bg1"/>
              </a:solidFill>
            </a:endParaRPr>
          </a:p>
        </p:txBody>
      </p:sp>
      <p:sp>
        <p:nvSpPr>
          <p:cNvPr id="3" name="Content Placeholder 2"/>
          <p:cNvSpPr>
            <a:spLocks noGrp="1"/>
          </p:cNvSpPr>
          <p:nvPr>
            <p:ph idx="1"/>
          </p:nvPr>
        </p:nvSpPr>
        <p:spPr>
          <a:xfrm>
            <a:off x="467544" y="1772816"/>
            <a:ext cx="8229600" cy="4525963"/>
          </a:xfrm>
        </p:spPr>
        <p:txBody>
          <a:bodyPr>
            <a:normAutofit lnSpcReduction="10000"/>
          </a:bodyPr>
          <a:lstStyle/>
          <a:p>
            <a:r>
              <a:rPr lang="en-US" dirty="0" smtClean="0"/>
              <a:t>Le triangle de </a:t>
            </a:r>
            <a:r>
              <a:rPr lang="en-US" dirty="0" err="1" smtClean="0"/>
              <a:t>Sierpinski</a:t>
            </a:r>
            <a:r>
              <a:rPr lang="en-US" dirty="0" smtClean="0"/>
              <a:t> :</a:t>
            </a:r>
          </a:p>
          <a:p>
            <a:endParaRPr lang="en-US" dirty="0" smtClean="0"/>
          </a:p>
          <a:p>
            <a:endParaRPr lang="en-US" dirty="0" smtClean="0"/>
          </a:p>
          <a:p>
            <a:r>
              <a:rPr lang="en-US" dirty="0" smtClean="0"/>
              <a:t>Le </a:t>
            </a:r>
            <a:r>
              <a:rPr lang="en-US" dirty="0" err="1" smtClean="0"/>
              <a:t>tapis</a:t>
            </a:r>
            <a:r>
              <a:rPr lang="en-US" dirty="0" smtClean="0"/>
              <a:t> de </a:t>
            </a:r>
            <a:r>
              <a:rPr lang="en-US" dirty="0" err="1" smtClean="0"/>
              <a:t>Sierpinski</a:t>
            </a:r>
            <a:r>
              <a:rPr lang="en-US" dirty="0" smtClean="0"/>
              <a:t> : </a:t>
            </a:r>
          </a:p>
          <a:p>
            <a:endParaRPr lang="en-US" dirty="0" smtClean="0"/>
          </a:p>
          <a:p>
            <a:endParaRPr lang="en-US" dirty="0" smtClean="0"/>
          </a:p>
          <a:p>
            <a:endParaRPr lang="en-US" dirty="0" smtClean="0"/>
          </a:p>
          <a:p>
            <a:r>
              <a:rPr lang="en-US" dirty="0" smtClean="0"/>
              <a:t>La </a:t>
            </a:r>
            <a:r>
              <a:rPr lang="en-US" dirty="0" err="1" smtClean="0"/>
              <a:t>courbe</a:t>
            </a:r>
            <a:r>
              <a:rPr lang="en-US" dirty="0" smtClean="0"/>
              <a:t> de </a:t>
            </a:r>
            <a:r>
              <a:rPr lang="en-US" dirty="0" err="1" smtClean="0"/>
              <a:t>Sierpinski</a:t>
            </a:r>
            <a:r>
              <a:rPr lang="en-US" dirty="0" smtClean="0"/>
              <a:t> ;</a:t>
            </a:r>
            <a:endParaRPr lang="en-US" dirty="0"/>
          </a:p>
        </p:txBody>
      </p:sp>
      <p:pic>
        <p:nvPicPr>
          <p:cNvPr id="11" name="Image 2" descr="http://upload.wikimedia.org/wikipedia/commons/thumb/2/23/Triangle_de_Sierpinski.png/400px-Triangle_de_Sierpinski.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980728"/>
            <a:ext cx="2123728" cy="2042261"/>
          </a:xfrm>
          <a:prstGeom prst="rect">
            <a:avLst/>
          </a:prstGeom>
          <a:noFill/>
          <a:ln>
            <a:noFill/>
          </a:ln>
        </p:spPr>
      </p:pic>
      <p:pic>
        <p:nvPicPr>
          <p:cNvPr id="12" name="Image 3" descr="http://upload.wikimedia.org/wikipedia/commons/thumb/6/67/Sierpinski_carpet_6,_white_on_black.svg/220px-Sierpinski_carpet_6,_white_on_black.sv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4008" y="2708920"/>
            <a:ext cx="1872208" cy="1735264"/>
          </a:xfrm>
          <a:prstGeom prst="rect">
            <a:avLst/>
          </a:prstGeom>
          <a:noFill/>
          <a:ln>
            <a:noFill/>
          </a:ln>
        </p:spPr>
      </p:pic>
      <p:pic>
        <p:nvPicPr>
          <p:cNvPr id="13" name="Image 4" descr="http://www.mathcurve.com/fractals/sierpinski/courbesierpinskicarree0.gi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6056" y="4509120"/>
            <a:ext cx="2016224" cy="1547867"/>
          </a:xfrm>
          <a:prstGeom prst="rect">
            <a:avLst/>
          </a:prstGeom>
          <a:noFill/>
          <a:ln>
            <a:noFill/>
          </a:ln>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20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Le triangle de </a:t>
            </a:r>
            <a:r>
              <a:rPr lang="en-US" dirty="0" err="1" smtClean="0">
                <a:solidFill>
                  <a:schemeClr val="bg1"/>
                </a:solidFill>
              </a:rPr>
              <a:t>Sierpinski</a:t>
            </a:r>
            <a:endParaRPr lang="en-US" dirty="0">
              <a:solidFill>
                <a:schemeClr val="bg1"/>
              </a:solidFill>
            </a:endParaRPr>
          </a:p>
        </p:txBody>
      </p:sp>
      <p:pic>
        <p:nvPicPr>
          <p:cNvPr id="4" name="Image 2" descr="http://upload.wikimedia.org/wikipedia/commons/thumb/2/23/Triangle_de_Sierpinski.png/400px-Triangle_de_Sierpinski.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2120" y="4077072"/>
            <a:ext cx="3491880" cy="2780928"/>
          </a:xfrm>
          <a:prstGeom prst="rect">
            <a:avLst/>
          </a:prstGeom>
          <a:noFill/>
          <a:ln>
            <a:noFill/>
          </a:ln>
        </p:spPr>
      </p:pic>
      <p:sp>
        <p:nvSpPr>
          <p:cNvPr id="5" name="TextBox 4"/>
          <p:cNvSpPr txBox="1"/>
          <p:nvPr/>
        </p:nvSpPr>
        <p:spPr>
          <a:xfrm>
            <a:off x="683568" y="1772816"/>
            <a:ext cx="5472608" cy="3416320"/>
          </a:xfrm>
          <a:prstGeom prst="rect">
            <a:avLst/>
          </a:prstGeom>
          <a:noFill/>
        </p:spPr>
        <p:txBody>
          <a:bodyPr wrap="square" rtlCol="0">
            <a:spAutoFit/>
          </a:bodyPr>
          <a:lstStyle/>
          <a:p>
            <a:r>
              <a:rPr lang="en-US" dirty="0" smtClean="0"/>
              <a:t>Le triangle de  </a:t>
            </a:r>
            <a:r>
              <a:rPr lang="en-US" dirty="0" err="1" smtClean="0"/>
              <a:t>sierpinski</a:t>
            </a:r>
            <a:r>
              <a:rPr lang="en-US" dirty="0" smtClean="0"/>
              <a:t> </a:t>
            </a:r>
            <a:r>
              <a:rPr lang="en-US" dirty="0" err="1" smtClean="0"/>
              <a:t>est</a:t>
            </a:r>
            <a:r>
              <a:rPr lang="en-US" dirty="0" smtClean="0"/>
              <a:t> </a:t>
            </a:r>
            <a:r>
              <a:rPr lang="en-US" dirty="0" err="1" smtClean="0"/>
              <a:t>composé</a:t>
            </a:r>
            <a:r>
              <a:rPr lang="en-US" dirty="0" smtClean="0"/>
              <a:t> </a:t>
            </a:r>
            <a:r>
              <a:rPr lang="en-US" dirty="0" smtClean="0"/>
              <a:t>de  triangles </a:t>
            </a:r>
            <a:r>
              <a:rPr lang="en-US" dirty="0" err="1"/>
              <a:t>é</a:t>
            </a:r>
            <a:r>
              <a:rPr lang="en-US" dirty="0" err="1" smtClean="0"/>
              <a:t>quilateraux</a:t>
            </a:r>
            <a:r>
              <a:rPr lang="en-US" dirty="0" smtClean="0"/>
              <a:t>. Les </a:t>
            </a:r>
            <a:r>
              <a:rPr lang="en-US" dirty="0" err="1"/>
              <a:t>é</a:t>
            </a:r>
            <a:r>
              <a:rPr lang="en-US" dirty="0" err="1" smtClean="0"/>
              <a:t>tapes</a:t>
            </a:r>
            <a:r>
              <a:rPr lang="en-US" dirty="0" smtClean="0"/>
              <a:t> </a:t>
            </a:r>
            <a:r>
              <a:rPr lang="en-US" dirty="0" err="1" smtClean="0"/>
              <a:t>sont</a:t>
            </a:r>
            <a:r>
              <a:rPr lang="en-US" dirty="0" smtClean="0"/>
              <a:t> :</a:t>
            </a:r>
          </a:p>
          <a:p>
            <a:r>
              <a:rPr lang="en-US" dirty="0" err="1" smtClean="0"/>
              <a:t>Etape</a:t>
            </a:r>
            <a:r>
              <a:rPr lang="en-US" dirty="0" smtClean="0"/>
              <a:t> 1 ; on </a:t>
            </a:r>
            <a:r>
              <a:rPr lang="en-US" dirty="0" err="1" smtClean="0"/>
              <a:t>construit</a:t>
            </a:r>
            <a:r>
              <a:rPr lang="en-US" dirty="0" smtClean="0"/>
              <a:t> un triangle </a:t>
            </a:r>
            <a:r>
              <a:rPr lang="en-US" dirty="0" err="1" smtClean="0"/>
              <a:t>qu</a:t>
            </a:r>
            <a:r>
              <a:rPr lang="en-US" dirty="0" smtClean="0"/>
              <a:t> on </a:t>
            </a:r>
            <a:r>
              <a:rPr lang="en-US" dirty="0" err="1" smtClean="0"/>
              <a:t>prend</a:t>
            </a:r>
            <a:r>
              <a:rPr lang="en-US" dirty="0" smtClean="0"/>
              <a:t> pour </a:t>
            </a:r>
            <a:r>
              <a:rPr lang="en-US" dirty="0" err="1" smtClean="0"/>
              <a:t>unité</a:t>
            </a:r>
            <a:r>
              <a:rPr lang="en-US" dirty="0" smtClean="0"/>
              <a:t> </a:t>
            </a:r>
            <a:r>
              <a:rPr lang="en-US" dirty="0" smtClean="0"/>
              <a:t>d </a:t>
            </a:r>
            <a:r>
              <a:rPr lang="en-US" dirty="0" err="1" smtClean="0"/>
              <a:t>aire</a:t>
            </a:r>
            <a:r>
              <a:rPr lang="en-US" dirty="0" smtClean="0"/>
              <a:t>.</a:t>
            </a:r>
            <a:endParaRPr lang="en-US" dirty="0" smtClean="0"/>
          </a:p>
          <a:p>
            <a:r>
              <a:rPr lang="en-US" dirty="0" err="1" smtClean="0"/>
              <a:t>Etape</a:t>
            </a:r>
            <a:r>
              <a:rPr lang="en-US" dirty="0" smtClean="0"/>
              <a:t> 2 : on trace les </a:t>
            </a:r>
            <a:r>
              <a:rPr lang="en-US" dirty="0" err="1" smtClean="0"/>
              <a:t>trois</a:t>
            </a:r>
            <a:r>
              <a:rPr lang="en-US" dirty="0" smtClean="0"/>
              <a:t> segments </a:t>
            </a:r>
            <a:r>
              <a:rPr lang="en-US" dirty="0" err="1" smtClean="0"/>
              <a:t>joignant</a:t>
            </a:r>
            <a:r>
              <a:rPr lang="en-US" dirty="0" smtClean="0"/>
              <a:t> les </a:t>
            </a:r>
            <a:r>
              <a:rPr lang="en-US" dirty="0" err="1" smtClean="0"/>
              <a:t>milieux</a:t>
            </a:r>
            <a:r>
              <a:rPr lang="en-US" dirty="0" smtClean="0"/>
              <a:t> </a:t>
            </a:r>
            <a:r>
              <a:rPr lang="en-US" dirty="0" err="1" smtClean="0"/>
              <a:t>respectifs</a:t>
            </a:r>
            <a:r>
              <a:rPr lang="en-US" dirty="0" smtClean="0"/>
              <a:t> des </a:t>
            </a:r>
            <a:r>
              <a:rPr lang="en-US" dirty="0" err="1" smtClean="0"/>
              <a:t>c</a:t>
            </a:r>
            <a:r>
              <a:rPr lang="en-US" dirty="0" err="1" smtClean="0"/>
              <a:t>ô</a:t>
            </a:r>
            <a:r>
              <a:rPr lang="en-US" dirty="0" err="1" smtClean="0"/>
              <a:t>tés</a:t>
            </a:r>
            <a:r>
              <a:rPr lang="en-US" dirty="0" smtClean="0"/>
              <a:t> </a:t>
            </a:r>
            <a:r>
              <a:rPr lang="en-US" dirty="0" smtClean="0"/>
              <a:t>du triangle et on </a:t>
            </a:r>
            <a:r>
              <a:rPr lang="en-US" dirty="0" err="1" smtClean="0"/>
              <a:t>enlève</a:t>
            </a:r>
            <a:r>
              <a:rPr lang="en-US" dirty="0" smtClean="0"/>
              <a:t> </a:t>
            </a:r>
            <a:r>
              <a:rPr lang="en-US" dirty="0" smtClean="0"/>
              <a:t>le petit triangle central . Il </a:t>
            </a:r>
            <a:r>
              <a:rPr lang="en-US" dirty="0" err="1" smtClean="0"/>
              <a:t>reste</a:t>
            </a:r>
            <a:r>
              <a:rPr lang="en-US" dirty="0" smtClean="0"/>
              <a:t> </a:t>
            </a:r>
            <a:r>
              <a:rPr lang="en-US" dirty="0" err="1" smtClean="0"/>
              <a:t>trois</a:t>
            </a:r>
            <a:r>
              <a:rPr lang="en-US" dirty="0" smtClean="0"/>
              <a:t> </a:t>
            </a:r>
            <a:r>
              <a:rPr lang="en-US" dirty="0" err="1" smtClean="0"/>
              <a:t>petits</a:t>
            </a:r>
            <a:r>
              <a:rPr lang="en-US" dirty="0" smtClean="0"/>
              <a:t> </a:t>
            </a:r>
            <a:r>
              <a:rPr lang="en-US" dirty="0" smtClean="0"/>
              <a:t>triangles </a:t>
            </a:r>
            <a:r>
              <a:rPr lang="en-US" dirty="0" smtClean="0"/>
              <a:t>qui se </a:t>
            </a:r>
            <a:r>
              <a:rPr lang="en-US" dirty="0" err="1" smtClean="0"/>
              <a:t>touchent</a:t>
            </a:r>
            <a:r>
              <a:rPr lang="en-US" dirty="0" smtClean="0"/>
              <a:t> par le </a:t>
            </a:r>
            <a:r>
              <a:rPr lang="en-US" dirty="0" err="1" smtClean="0"/>
              <a:t>sommet</a:t>
            </a:r>
            <a:r>
              <a:rPr lang="en-US" dirty="0" smtClean="0"/>
              <a:t> </a:t>
            </a:r>
            <a:r>
              <a:rPr lang="en-US" dirty="0" err="1" smtClean="0"/>
              <a:t>dont</a:t>
            </a:r>
            <a:r>
              <a:rPr lang="en-US" dirty="0" smtClean="0"/>
              <a:t> les </a:t>
            </a:r>
            <a:r>
              <a:rPr lang="en-US" dirty="0" err="1" smtClean="0"/>
              <a:t>longueurs</a:t>
            </a:r>
            <a:r>
              <a:rPr lang="en-US" dirty="0" smtClean="0"/>
              <a:t> des </a:t>
            </a:r>
            <a:r>
              <a:rPr lang="en-US" dirty="0" err="1" smtClean="0"/>
              <a:t>c</a:t>
            </a:r>
            <a:r>
              <a:rPr lang="en-US" dirty="0" err="1" smtClean="0"/>
              <a:t>ô</a:t>
            </a:r>
            <a:r>
              <a:rPr lang="en-US" dirty="0" err="1" smtClean="0"/>
              <a:t>tés</a:t>
            </a:r>
            <a:r>
              <a:rPr lang="en-US" dirty="0" smtClean="0"/>
              <a:t> </a:t>
            </a:r>
            <a:r>
              <a:rPr lang="en-US" dirty="0" err="1" smtClean="0"/>
              <a:t>sont</a:t>
            </a:r>
            <a:r>
              <a:rPr lang="en-US" dirty="0" smtClean="0"/>
              <a:t> la </a:t>
            </a:r>
            <a:r>
              <a:rPr lang="en-US" dirty="0" err="1" smtClean="0"/>
              <a:t>moitié</a:t>
            </a:r>
            <a:r>
              <a:rPr lang="en-US" dirty="0" smtClean="0"/>
              <a:t> </a:t>
            </a:r>
            <a:r>
              <a:rPr lang="en-US" dirty="0" smtClean="0"/>
              <a:t>du triangle de </a:t>
            </a:r>
            <a:r>
              <a:rPr lang="en-US" dirty="0" err="1" smtClean="0"/>
              <a:t>départ</a:t>
            </a:r>
            <a:r>
              <a:rPr lang="en-US" dirty="0" smtClean="0"/>
              <a:t>.</a:t>
            </a:r>
          </a:p>
          <a:p>
            <a:r>
              <a:rPr lang="en-US" dirty="0" err="1" smtClean="0"/>
              <a:t>Etape</a:t>
            </a:r>
            <a:r>
              <a:rPr lang="en-US" dirty="0" smtClean="0"/>
              <a:t> 3 : on </a:t>
            </a:r>
            <a:r>
              <a:rPr lang="en-US" dirty="0" err="1" smtClean="0"/>
              <a:t>répète</a:t>
            </a:r>
            <a:r>
              <a:rPr lang="en-US" dirty="0" smtClean="0"/>
              <a:t> </a:t>
            </a:r>
            <a:r>
              <a:rPr lang="en-US" dirty="0" err="1" smtClean="0"/>
              <a:t>l’étape</a:t>
            </a:r>
            <a:r>
              <a:rPr lang="en-US" dirty="0" smtClean="0"/>
              <a:t> </a:t>
            </a:r>
            <a:r>
              <a:rPr lang="en-US" dirty="0" err="1" smtClean="0"/>
              <a:t>deux</a:t>
            </a:r>
            <a:r>
              <a:rPr lang="en-US" dirty="0" smtClean="0"/>
              <a:t> avec les </a:t>
            </a:r>
            <a:r>
              <a:rPr lang="en-US" dirty="0" err="1" smtClean="0"/>
              <a:t>petits</a:t>
            </a:r>
            <a:endParaRPr lang="en-US" dirty="0" smtClean="0"/>
          </a:p>
          <a:p>
            <a:r>
              <a:rPr lang="en-US" dirty="0" smtClean="0"/>
              <a:t>triangles.</a:t>
            </a:r>
          </a:p>
          <a:p>
            <a:r>
              <a:rPr lang="en-US" dirty="0" err="1" smtClean="0"/>
              <a:t>Etapes</a:t>
            </a:r>
            <a:r>
              <a:rPr lang="en-US" dirty="0" smtClean="0"/>
              <a:t> </a:t>
            </a:r>
            <a:r>
              <a:rPr lang="en-US" dirty="0" err="1" smtClean="0"/>
              <a:t>suivantes</a:t>
            </a:r>
            <a:r>
              <a:rPr lang="en-US" dirty="0" smtClean="0"/>
              <a:t> : on </a:t>
            </a:r>
            <a:r>
              <a:rPr lang="en-US" dirty="0" err="1" smtClean="0"/>
              <a:t>répète</a:t>
            </a:r>
            <a:r>
              <a:rPr lang="en-US" dirty="0" smtClean="0"/>
              <a:t> </a:t>
            </a:r>
            <a:r>
              <a:rPr lang="en-US" dirty="0" smtClean="0"/>
              <a:t>les </a:t>
            </a:r>
            <a:r>
              <a:rPr lang="en-US" dirty="0" err="1"/>
              <a:t>é</a:t>
            </a:r>
            <a:r>
              <a:rPr lang="en-US" dirty="0" err="1" smtClean="0"/>
              <a:t>tapes</a:t>
            </a:r>
            <a:r>
              <a:rPr lang="en-US" dirty="0" smtClean="0"/>
              <a:t> </a:t>
            </a:r>
            <a:r>
              <a:rPr lang="en-US" dirty="0" smtClean="0"/>
              <a:t>.</a:t>
            </a:r>
            <a:endParaRPr lang="en-US" dirty="0"/>
          </a:p>
        </p:txBody>
      </p:sp>
    </p:spTree>
  </p:cSld>
  <p:clrMapOvr>
    <a:masterClrMapping/>
  </p:clrMapOvr>
  <p:transition xmlns:p14="http://schemas.microsoft.com/office/powerpoint/2010/main" spd="med">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additive="base">
                                        <p:cTn id="3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down)">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La </a:t>
            </a:r>
            <a:r>
              <a:rPr lang="en-US" dirty="0" err="1" smtClean="0">
                <a:solidFill>
                  <a:schemeClr val="bg1"/>
                </a:solidFill>
              </a:rPr>
              <a:t>courbe</a:t>
            </a:r>
            <a:r>
              <a:rPr lang="en-US" dirty="0" smtClean="0">
                <a:solidFill>
                  <a:schemeClr val="bg1"/>
                </a:solidFill>
              </a:rPr>
              <a:t> de </a:t>
            </a:r>
            <a:r>
              <a:rPr lang="en-US" dirty="0" err="1" smtClean="0">
                <a:solidFill>
                  <a:schemeClr val="bg1"/>
                </a:solidFill>
              </a:rPr>
              <a:t>sierpenski</a:t>
            </a:r>
            <a:endParaRPr lang="en-US" dirty="0">
              <a:solidFill>
                <a:schemeClr val="bg1"/>
              </a:solidFill>
            </a:endParaRPr>
          </a:p>
        </p:txBody>
      </p:sp>
      <p:pic>
        <p:nvPicPr>
          <p:cNvPr id="4" name="Image 4" descr="http://www.mathcurve.com/fractals/sierpinski/courbesierpinskicarree0.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1916832"/>
            <a:ext cx="4427984" cy="4509121"/>
          </a:xfrm>
          <a:prstGeom prst="rect">
            <a:avLst/>
          </a:prstGeom>
          <a:noFill/>
          <a:ln>
            <a:noFill/>
          </a:ln>
        </p:spPr>
      </p:pic>
    </p:spTree>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Le </a:t>
            </a:r>
            <a:r>
              <a:rPr lang="en-US" dirty="0" err="1" smtClean="0">
                <a:solidFill>
                  <a:schemeClr val="bg1"/>
                </a:solidFill>
              </a:rPr>
              <a:t>tapis</a:t>
            </a:r>
            <a:r>
              <a:rPr lang="en-US" dirty="0" smtClean="0">
                <a:solidFill>
                  <a:schemeClr val="bg1"/>
                </a:solidFill>
              </a:rPr>
              <a:t> de </a:t>
            </a:r>
            <a:r>
              <a:rPr lang="en-US" dirty="0" err="1" smtClean="0">
                <a:solidFill>
                  <a:schemeClr val="bg1"/>
                </a:solidFill>
              </a:rPr>
              <a:t>sierpinski</a:t>
            </a:r>
            <a:endParaRPr lang="en-US" dirty="0">
              <a:solidFill>
                <a:schemeClr val="bg1"/>
              </a:solidFill>
            </a:endParaRPr>
          </a:p>
        </p:txBody>
      </p:sp>
      <p:pic>
        <p:nvPicPr>
          <p:cNvPr id="4" name="Image 3" descr="http://upload.wikimedia.org/wikipedia/commons/thumb/6/67/Sierpinski_carpet_6,_white_on_black.svg/220px-Sierpinski_carpet_6,_white_on_black.sv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1268760"/>
            <a:ext cx="6228184" cy="5589240"/>
          </a:xfrm>
          <a:prstGeom prst="rect">
            <a:avLst/>
          </a:prstGeom>
          <a:noFill/>
          <a:ln>
            <a:noFill/>
          </a:ln>
        </p:spPr>
      </p:pic>
      <p:pic>
        <p:nvPicPr>
          <p:cNvPr id="5" name="Picture 2" descr="http://t1.gstatic.com/images?q=tbn:ANd9GcQnlBW1_T9nlqT3IKKNU7jCNvfQjjzQgYI146ofNRHApGONiQh9k-BSKFIB"/>
          <p:cNvPicPr>
            <a:picLocks noChangeAspect="1" noChangeArrowheads="1"/>
          </p:cNvPicPr>
          <p:nvPr/>
        </p:nvPicPr>
        <p:blipFill>
          <a:blip r:embed="rId3" cstate="print"/>
          <a:srcRect/>
          <a:stretch>
            <a:fillRect/>
          </a:stretch>
        </p:blipFill>
        <p:spPr bwMode="auto">
          <a:xfrm rot="16200000">
            <a:off x="-2230288" y="2680368"/>
            <a:ext cx="6731449" cy="1623816"/>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bg1"/>
                </a:solidFill>
              </a:rPr>
              <a:t>Ses</a:t>
            </a:r>
            <a:r>
              <a:rPr lang="en-US" dirty="0" smtClean="0">
                <a:solidFill>
                  <a:schemeClr val="bg1"/>
                </a:solidFill>
              </a:rPr>
              <a:t> </a:t>
            </a:r>
            <a:r>
              <a:rPr lang="en-US" dirty="0" err="1" smtClean="0">
                <a:solidFill>
                  <a:schemeClr val="bg1"/>
                </a:solidFill>
              </a:rPr>
              <a:t>livres</a:t>
            </a:r>
            <a:r>
              <a:rPr lang="en-US" dirty="0" smtClean="0">
                <a:solidFill>
                  <a:schemeClr val="bg1"/>
                </a:solidFill>
              </a:rPr>
              <a:t> </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t>Il a </a:t>
            </a:r>
            <a:r>
              <a:rPr lang="en-US" dirty="0" err="1" smtClean="0"/>
              <a:t>aussi</a:t>
            </a:r>
            <a:r>
              <a:rPr lang="fr-FR" dirty="0" smtClean="0"/>
              <a:t> </a:t>
            </a:r>
            <a:r>
              <a:rPr lang="fr-FR" dirty="0" smtClean="0"/>
              <a:t>rédigé plus de 700 articles et 50 livres dont :</a:t>
            </a:r>
          </a:p>
          <a:p>
            <a:r>
              <a:rPr lang="fr-FR" i="1" dirty="0" smtClean="0"/>
              <a:t>« Introduction à la topologie générale »</a:t>
            </a:r>
            <a:r>
              <a:rPr lang="fr-FR" dirty="0" smtClean="0"/>
              <a:t>en 1934 .</a:t>
            </a:r>
          </a:p>
          <a:p>
            <a:endParaRPr lang="fr-FR" i="1" dirty="0" smtClean="0"/>
          </a:p>
          <a:p>
            <a:r>
              <a:rPr lang="fr-FR" dirty="0" smtClean="0"/>
              <a:t>« </a:t>
            </a:r>
            <a:r>
              <a:rPr lang="fr-FR" i="1" dirty="0" smtClean="0"/>
              <a:t>Topologie générale</a:t>
            </a:r>
            <a:r>
              <a:rPr lang="fr-FR" dirty="0" smtClean="0"/>
              <a:t> » en 1952.</a:t>
            </a:r>
            <a:endParaRPr lang="en-US" dirty="0" smtClean="0"/>
          </a:p>
          <a:p>
            <a:endParaRPr lang="en-US" dirty="0" smtClean="0"/>
          </a:p>
          <a:p>
            <a:r>
              <a:rPr lang="en-US" dirty="0" smtClean="0"/>
              <a:t> </a:t>
            </a:r>
            <a:r>
              <a:rPr lang="en-US" i="1" dirty="0" smtClean="0"/>
              <a:t>“la </a:t>
            </a:r>
            <a:r>
              <a:rPr lang="en-US" i="1" smtClean="0"/>
              <a:t>théorie</a:t>
            </a:r>
            <a:r>
              <a:rPr lang="en-US" i="1" dirty="0" smtClean="0"/>
              <a:t> </a:t>
            </a:r>
            <a:r>
              <a:rPr lang="en-US" i="1" dirty="0" smtClean="0"/>
              <a:t>des </a:t>
            </a:r>
            <a:r>
              <a:rPr lang="en-US" i="1" dirty="0" err="1" smtClean="0"/>
              <a:t>nombres</a:t>
            </a:r>
            <a:r>
              <a:rPr lang="en-US" i="1" dirty="0" smtClean="0"/>
              <a:t> </a:t>
            </a:r>
            <a:r>
              <a:rPr lang="en-US" i="1" dirty="0" err="1" smtClean="0"/>
              <a:t>irrationnels</a:t>
            </a:r>
            <a:r>
              <a:rPr lang="en-US" i="1" dirty="0" smtClean="0"/>
              <a:t>” </a:t>
            </a:r>
            <a:r>
              <a:rPr lang="en-US" dirty="0" smtClean="0"/>
              <a:t>en 1910.</a:t>
            </a:r>
          </a:p>
          <a:p>
            <a:endParaRPr lang="en-US" dirty="0" smtClean="0"/>
          </a:p>
          <a:p>
            <a:r>
              <a:rPr lang="en-US" i="1" dirty="0" smtClean="0"/>
              <a:t>“la </a:t>
            </a:r>
            <a:r>
              <a:rPr lang="en-US" i="1" dirty="0" err="1" smtClean="0"/>
              <a:t>theorie</a:t>
            </a:r>
            <a:r>
              <a:rPr lang="en-US" i="1" dirty="0" smtClean="0"/>
              <a:t> des </a:t>
            </a:r>
            <a:r>
              <a:rPr lang="en-US" i="1" dirty="0" err="1" smtClean="0"/>
              <a:t>nombres</a:t>
            </a:r>
            <a:r>
              <a:rPr lang="en-US" i="1" dirty="0" smtClean="0"/>
              <a:t>” </a:t>
            </a:r>
            <a:r>
              <a:rPr lang="en-US" dirty="0" smtClean="0"/>
              <a:t>en 1912.</a:t>
            </a:r>
            <a:endParaRPr lang="en-US" dirty="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additive="base">
                                        <p:cTn id="3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40768"/>
            <a:ext cx="8229600" cy="2223120"/>
          </a:xfrm>
        </p:spPr>
        <p:txBody>
          <a:bodyPr>
            <a:normAutofit fontScale="90000"/>
          </a:bodyPr>
          <a:lstStyle/>
          <a:p>
            <a:r>
              <a:rPr lang="en-US" sz="3200" dirty="0" smtClean="0"/>
              <a:t>Merci de nous </a:t>
            </a:r>
            <a:r>
              <a:rPr lang="en-US" sz="3200" dirty="0" err="1" smtClean="0"/>
              <a:t>avoir</a:t>
            </a:r>
            <a:r>
              <a:rPr lang="en-US" sz="3200" dirty="0" smtClean="0"/>
              <a:t> </a:t>
            </a:r>
            <a:r>
              <a:rPr lang="en-US" sz="3200" dirty="0" err="1" smtClean="0"/>
              <a:t>ecoutes</a:t>
            </a:r>
            <a:r>
              <a:rPr lang="en-US" sz="3200" dirty="0" smtClean="0"/>
              <a:t> </a:t>
            </a:r>
            <a:r>
              <a:rPr lang="en-US" sz="8000" dirty="0" smtClean="0"/>
              <a:t/>
            </a:r>
            <a:br>
              <a:rPr lang="en-US" sz="8000" dirty="0" smtClean="0"/>
            </a:br>
            <a:r>
              <a:rPr lang="en-US" sz="8000" dirty="0" smtClean="0"/>
              <a:t>Des Questions ?</a:t>
            </a:r>
            <a:endParaRPr lang="en-US" sz="8000" dirty="0"/>
          </a:p>
        </p:txBody>
      </p:sp>
      <p:pic>
        <p:nvPicPr>
          <p:cNvPr id="18434" name="Picture 2" descr="http://upload.wikimedia.org/wikipedia/commons/thumb/f/f8/Question_mark_alternate.svg/langfr-90px-Question_mark_alternate.svg.png"/>
          <p:cNvPicPr>
            <a:picLocks noChangeAspect="1" noChangeArrowheads="1"/>
          </p:cNvPicPr>
          <p:nvPr/>
        </p:nvPicPr>
        <p:blipFill>
          <a:blip r:embed="rId2" cstate="print"/>
          <a:srcRect/>
          <a:stretch>
            <a:fillRect/>
          </a:stretch>
        </p:blipFill>
        <p:spPr bwMode="auto">
          <a:xfrm>
            <a:off x="1115616" y="3717032"/>
            <a:ext cx="1944216" cy="2527481"/>
          </a:xfrm>
          <a:prstGeom prst="rect">
            <a:avLst/>
          </a:prstGeom>
          <a:noFill/>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434"/>
                                        </p:tgtEl>
                                        <p:attrNameLst>
                                          <p:attrName>style.visibility</p:attrName>
                                        </p:attrNameLst>
                                      </p:cBhvr>
                                      <p:to>
                                        <p:strVal val="visible"/>
                                      </p:to>
                                    </p:set>
                                    <p:anim calcmode="lin" valueType="num">
                                      <p:cBhvr additive="base">
                                        <p:cTn id="12" dur="500" fill="hold"/>
                                        <p:tgtEl>
                                          <p:spTgt spid="18434"/>
                                        </p:tgtEl>
                                        <p:attrNameLst>
                                          <p:attrName>ppt_x</p:attrName>
                                        </p:attrNameLst>
                                      </p:cBhvr>
                                      <p:tavLst>
                                        <p:tav tm="0">
                                          <p:val>
                                            <p:strVal val="#ppt_x"/>
                                          </p:val>
                                        </p:tav>
                                        <p:tav tm="100000">
                                          <p:val>
                                            <p:strVal val="#ppt_x"/>
                                          </p:val>
                                        </p:tav>
                                      </p:tavLst>
                                    </p:anim>
                                    <p:anim calcmode="lin" valueType="num">
                                      <p:cBhvr additive="base">
                                        <p:cTn id="13" dur="500" fill="hold"/>
                                        <p:tgtEl>
                                          <p:spTgt spid="184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TotalTime>
  <Words>211</Words>
  <Application>Microsoft Macintosh PowerPoint</Application>
  <PresentationFormat>Présentation à l'écran (4:3)</PresentationFormat>
  <Paragraphs>39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 Sierpiński </vt:lpstr>
      <vt:lpstr>plan</vt:lpstr>
      <vt:lpstr>Qui est-ce ?</vt:lpstr>
      <vt:lpstr>Ses oeuvres </vt:lpstr>
      <vt:lpstr>Le triangle de Sierpinski</vt:lpstr>
      <vt:lpstr>La courbe de sierpenski</vt:lpstr>
      <vt:lpstr>Le tapis de sierpinski</vt:lpstr>
      <vt:lpstr>Ses livres </vt:lpstr>
      <vt:lpstr>Merci de nous avoir ecoutes  Des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AVALANCHES</dc:title>
  <dc:creator>Rachid</dc:creator>
  <cp:lastModifiedBy>Loic LAFERTÉ</cp:lastModifiedBy>
  <cp:revision>70</cp:revision>
  <dcterms:created xsi:type="dcterms:W3CDTF">2014-12-29T18:11:52Z</dcterms:created>
  <dcterms:modified xsi:type="dcterms:W3CDTF">2015-05-16T13:15:44Z</dcterms:modified>
</cp:coreProperties>
</file>