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0" r:id="rId4"/>
    <p:sldId id="264" r:id="rId5"/>
    <p:sldId id="261" r:id="rId6"/>
    <p:sldId id="265" r:id="rId7"/>
    <p:sldId id="263" r:id="rId8"/>
    <p:sldId id="267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6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30D7A-DE6F-49FE-804B-03186BC20341}" type="datetimeFigureOut">
              <a:rPr lang="fr-FR" smtClean="0"/>
              <a:pPr/>
              <a:t>07/04/2015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C57D7-2870-46CE-AF59-4DD052F89E4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271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C57D7-2870-46CE-AF59-4DD052F89E4B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C57D7-2870-46CE-AF59-4DD052F89E4B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4D57-EB30-4B9A-9AFB-F7BEE1ECF383}" type="datetimeFigureOut">
              <a:rPr lang="fr-FR" smtClean="0"/>
              <a:pPr/>
              <a:t>07/04/2015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2A17-F3F1-4E35-B3CF-E0DED3D3685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4D57-EB30-4B9A-9AFB-F7BEE1ECF383}" type="datetimeFigureOut">
              <a:rPr lang="fr-FR" smtClean="0"/>
              <a:pPr/>
              <a:t>07/04/2015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2A17-F3F1-4E35-B3CF-E0DED3D3685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4D57-EB30-4B9A-9AFB-F7BEE1ECF383}" type="datetimeFigureOut">
              <a:rPr lang="fr-FR" smtClean="0"/>
              <a:pPr/>
              <a:t>07/04/2015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2A17-F3F1-4E35-B3CF-E0DED3D3685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4D57-EB30-4B9A-9AFB-F7BEE1ECF383}" type="datetimeFigureOut">
              <a:rPr lang="fr-FR" smtClean="0"/>
              <a:pPr/>
              <a:t>07/04/2015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2A17-F3F1-4E35-B3CF-E0DED3D3685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4D57-EB30-4B9A-9AFB-F7BEE1ECF383}" type="datetimeFigureOut">
              <a:rPr lang="fr-FR" smtClean="0"/>
              <a:pPr/>
              <a:t>07/04/2015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2A17-F3F1-4E35-B3CF-E0DED3D3685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4D57-EB30-4B9A-9AFB-F7BEE1ECF383}" type="datetimeFigureOut">
              <a:rPr lang="fr-FR" smtClean="0"/>
              <a:pPr/>
              <a:t>07/04/2015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2A17-F3F1-4E35-B3CF-E0DED3D3685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4D57-EB30-4B9A-9AFB-F7BEE1ECF383}" type="datetimeFigureOut">
              <a:rPr lang="fr-FR" smtClean="0"/>
              <a:pPr/>
              <a:t>07/04/2015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2A17-F3F1-4E35-B3CF-E0DED3D3685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4D57-EB30-4B9A-9AFB-F7BEE1ECF383}" type="datetimeFigureOut">
              <a:rPr lang="fr-FR" smtClean="0"/>
              <a:pPr/>
              <a:t>07/04/2015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2A17-F3F1-4E35-B3CF-E0DED3D3685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4D57-EB30-4B9A-9AFB-F7BEE1ECF383}" type="datetimeFigureOut">
              <a:rPr lang="fr-FR" smtClean="0"/>
              <a:pPr/>
              <a:t>07/04/2015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2A17-F3F1-4E35-B3CF-E0DED3D3685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4D57-EB30-4B9A-9AFB-F7BEE1ECF383}" type="datetimeFigureOut">
              <a:rPr lang="fr-FR" smtClean="0"/>
              <a:pPr/>
              <a:t>07/04/2015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2A17-F3F1-4E35-B3CF-E0DED3D3685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4D57-EB30-4B9A-9AFB-F7BEE1ECF383}" type="datetimeFigureOut">
              <a:rPr lang="fr-FR" smtClean="0"/>
              <a:pPr/>
              <a:t>07/04/2015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722A17-F3F1-4E35-B3CF-E0DED3D3685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924D57-EB30-4B9A-9AFB-F7BEE1ECF383}" type="datetimeFigureOut">
              <a:rPr lang="fr-FR" smtClean="0"/>
              <a:pPr/>
              <a:t>07/04/2015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722A17-F3F1-4E35-B3CF-E0DED3D36853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s://encrypted-tbn3.gstatic.com/images?q=tbn:ANd9GcTpPV4W75WOIvBRbZlviQWGVo_24WSI7XSO1J7IwPB32T1eRnXo7w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3220" y="2708920"/>
            <a:ext cx="266319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4968552" cy="3312368"/>
          </a:xfrm>
        </p:spPr>
        <p:txBody>
          <a:bodyPr>
            <a:noAutofit/>
          </a:bodyPr>
          <a:lstStyle/>
          <a:p>
            <a:pPr algn="ctr"/>
            <a:r>
              <a:rPr lang="fr-FR" sz="7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haroni" pitchFamily="2" charset="-79"/>
                <a:ea typeface="Tahoma" pitchFamily="34" charset="0"/>
                <a:cs typeface="Aharoni" pitchFamily="2" charset="-79"/>
              </a:rPr>
              <a:t>LES </a:t>
            </a:r>
            <a:br>
              <a:rPr lang="fr-FR" sz="7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haroni" pitchFamily="2" charset="-79"/>
                <a:ea typeface="Tahoma" pitchFamily="34" charset="0"/>
                <a:cs typeface="Aharoni" pitchFamily="2" charset="-79"/>
              </a:rPr>
            </a:br>
            <a:r>
              <a:rPr lang="fr-FR" sz="7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haroni" pitchFamily="2" charset="-79"/>
                <a:ea typeface="Tahoma" pitchFamily="34" charset="0"/>
                <a:cs typeface="Aharoni" pitchFamily="2" charset="-79"/>
              </a:rPr>
              <a:t>NOMBRES </a:t>
            </a:r>
            <a:br>
              <a:rPr lang="fr-FR" sz="7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haroni" pitchFamily="2" charset="-79"/>
                <a:ea typeface="Tahoma" pitchFamily="34" charset="0"/>
                <a:cs typeface="Aharoni" pitchFamily="2" charset="-79"/>
              </a:rPr>
            </a:br>
            <a:r>
              <a:rPr lang="fr-FR" sz="7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haroni" pitchFamily="2" charset="-79"/>
                <a:ea typeface="Tahoma" pitchFamily="34" charset="0"/>
                <a:cs typeface="Aharoni" pitchFamily="2" charset="-79"/>
              </a:rPr>
              <a:t>INCAS</a:t>
            </a:r>
            <a:endParaRPr lang="fr-FR" sz="7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haroni" pitchFamily="2" charset="-79"/>
              <a:ea typeface="Tahoma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059832" y="764704"/>
            <a:ext cx="2520280" cy="576064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Empire Inca</a:t>
            </a:r>
            <a:endParaRPr lang="fr-FR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2"/>
          </p:nvPr>
        </p:nvSpPr>
        <p:spPr>
          <a:xfrm>
            <a:off x="611560" y="1412776"/>
            <a:ext cx="4032448" cy="4763616"/>
          </a:xfrm>
        </p:spPr>
        <p:txBody>
          <a:bodyPr>
            <a:normAutofit/>
          </a:bodyPr>
          <a:lstStyle/>
          <a:p>
            <a:pPr marL="179388" indent="-179388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tabLst>
                <a:tab pos="179388" algn="l"/>
              </a:tabLst>
            </a:pPr>
            <a:endParaRPr lang="fr-FR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79388" indent="-179388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tabLst>
                <a:tab pos="179388" algn="l"/>
              </a:tabLst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1438 -1533</a:t>
            </a:r>
          </a:p>
          <a:p>
            <a:pPr marL="179388" indent="-179388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tabLst>
                <a:tab pos="179388" algn="l"/>
              </a:tabLst>
            </a:pPr>
            <a:endParaRPr lang="fr-FR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79388" indent="-179388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tabLst>
                <a:tab pos="179388" algn="l"/>
              </a:tabLst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Localisation :  </a:t>
            </a:r>
            <a:r>
              <a:rPr lang="fr-FR" sz="2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 long de la Cordillère des Andes </a:t>
            </a:r>
            <a:r>
              <a:rPr lang="fr-FR" sz="1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(Équateur, Pérou, Bolivie, Chili, Argentine)</a:t>
            </a:r>
          </a:p>
          <a:p>
            <a:pPr marL="179388" indent="-179388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tabLst>
                <a:tab pos="179388" algn="l"/>
              </a:tabLst>
            </a:pPr>
            <a:endParaRPr lang="fr-FR" sz="2000" dirty="0" smtClean="0">
              <a:solidFill>
                <a:srgbClr val="87672D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Population : </a:t>
            </a:r>
            <a:r>
              <a:rPr lang="fr-FR" sz="2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 millions</a:t>
            </a:r>
          </a:p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fr-FR" sz="22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Langue : </a:t>
            </a:r>
            <a:r>
              <a:rPr lang="fr-FR" sz="2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 quechua</a:t>
            </a:r>
          </a:p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fr-FR" sz="22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Capitale :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Cuzco</a:t>
            </a:r>
          </a:p>
          <a:p>
            <a:pPr>
              <a:spcBef>
                <a:spcPts val="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  <a:tabLst>
                <a:tab pos="179388" algn="l"/>
              </a:tabLst>
            </a:pPr>
            <a:endParaRPr lang="fr-F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fr-F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 descr="Mayas, Incas y Azteca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628800"/>
            <a:ext cx="383693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764704"/>
            <a:ext cx="4390256" cy="576064"/>
          </a:xfrm>
        </p:spPr>
        <p:txBody>
          <a:bodyPr/>
          <a:lstStyle/>
          <a:p>
            <a:pPr algn="ctr"/>
            <a:r>
              <a:rPr lang="fr-F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Système de numération</a:t>
            </a:r>
            <a:endParaRPr lang="fr-F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84784"/>
            <a:ext cx="8134672" cy="44644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Décimale positionnel</a:t>
            </a:r>
            <a:r>
              <a:rPr lang="fr-FR" sz="2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(base 10 - position des unités , dizaines…)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tabLst>
                <a:tab pos="179388" algn="l"/>
              </a:tabLst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Outils pour calculer : </a:t>
            </a:r>
            <a:r>
              <a:rPr lang="fr-FR" sz="2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yupana</a:t>
            </a: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(compter</a:t>
            </a: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 et  </a:t>
            </a:r>
            <a:r>
              <a:rPr lang="fr-FR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quipus</a:t>
            </a: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(nœuds)</a:t>
            </a:r>
            <a:endParaRPr lang="fr-FR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tabLst>
                <a:tab pos="179388" algn="l"/>
              </a:tabLst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Les calculs faits avec le </a:t>
            </a:r>
            <a:r>
              <a:rPr lang="fr-FR" sz="2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yupana</a:t>
            </a: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sont gardés dans le quipus.</a:t>
            </a:r>
          </a:p>
          <a:p>
            <a:endParaRPr lang="fr-FR" sz="2200" dirty="0"/>
          </a:p>
        </p:txBody>
      </p:sp>
      <p:pic>
        <p:nvPicPr>
          <p:cNvPr id="9" name="Image 8" descr="Monografias.com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968664"/>
            <a:ext cx="2376264" cy="333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0" descr="El uso de los quipus se mantuvo 150 años después de la Conquista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12847"/>
            <a:ext cx="2232248" cy="186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 descr="https://ronalcalcinacap.files.wordpress.com/2012/05/organiza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115616" y="6237312"/>
            <a:ext cx="194421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Guam</a:t>
            </a:r>
            <a:r>
              <a:rPr lang="es-MX" sz="1200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 Poma de Ayala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http://precolombino.cl/mods/expo_temporales/detalle/43/html/images/img_uni/7_enroll.jpg"/>
          <p:cNvPicPr>
            <a:picLocks noChangeAspect="1" noChangeArrowheads="1"/>
          </p:cNvPicPr>
          <p:nvPr/>
        </p:nvPicPr>
        <p:blipFill>
          <a:blip r:embed="rId5" cstate="print"/>
          <a:srcRect r="28848"/>
          <a:stretch>
            <a:fillRect/>
          </a:stretch>
        </p:blipFill>
        <p:spPr bwMode="auto">
          <a:xfrm>
            <a:off x="6948264" y="3212975"/>
            <a:ext cx="1469807" cy="2592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944216" y="692696"/>
            <a:ext cx="1907704" cy="648072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YUPANA </a:t>
            </a:r>
            <a:endParaRPr lang="fr-F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1560" y="1628800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Outil pour compter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Permettait de réaliser les 4 opérations basiques (addition, soustraction, multiplication et division).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Les Incas utilisaient des graines pour représenter les chiffres.</a:t>
            </a:r>
          </a:p>
        </p:txBody>
      </p:sp>
      <p:pic>
        <p:nvPicPr>
          <p:cNvPr id="8" name="Image 7" descr="Yupana"/>
          <p:cNvPicPr>
            <a:picLocks noChangeAspect="1"/>
          </p:cNvPicPr>
          <p:nvPr/>
        </p:nvPicPr>
        <p:blipFill>
          <a:blip r:embed="rId2" cstate="print"/>
          <a:srcRect l="3135" t="20445" r="7210" b="19028"/>
          <a:stretch>
            <a:fillRect/>
          </a:stretch>
        </p:blipFill>
        <p:spPr bwMode="auto">
          <a:xfrm>
            <a:off x="2123728" y="3573016"/>
            <a:ext cx="5112568" cy="267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8232" y="764704"/>
            <a:ext cx="1907704" cy="648072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YUPANA</a:t>
            </a:r>
            <a:endParaRPr lang="fr-F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87624" y="1628800"/>
            <a:ext cx="6624736" cy="504056"/>
          </a:xfrm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Exemple d’addition :  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236 + 132</a:t>
            </a:r>
            <a:endParaRPr lang="fr-F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>
          <a:xfrm>
            <a:off x="5868144" y="5733256"/>
            <a:ext cx="1368152" cy="576064"/>
          </a:xfrm>
          <a:prstGeom prst="rect">
            <a:avLst/>
          </a:prstGeom>
        </p:spPr>
        <p:txBody>
          <a:bodyPr vert="horz" lIns="18288" rIns="18288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=  368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BLOGGER_PHOTO_ID_5456176078321630018" descr="http://3.bp.blogspot.com/_8Ai9j56ND3o/S7g7PDRYO0I/AAAAAAAABZ8/afdtucF2c5c/s320/Suma+yupan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24063" t="3252" r="24062"/>
          <a:stretch>
            <a:fillRect/>
          </a:stretch>
        </p:blipFill>
        <p:spPr bwMode="auto">
          <a:xfrm>
            <a:off x="2843808" y="2132856"/>
            <a:ext cx="2952328" cy="428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5580112" y="256490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3394" y="3044653"/>
            <a:ext cx="5052982" cy="3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51720" y="620688"/>
            <a:ext cx="1656184" cy="479650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QUIPUS</a:t>
            </a:r>
            <a:endParaRPr lang="fr-F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ce réservé du texte 12"/>
          <p:cNvSpPr txBox="1">
            <a:spLocks/>
          </p:cNvSpPr>
          <p:nvPr/>
        </p:nvSpPr>
        <p:spPr>
          <a:xfrm>
            <a:off x="251520" y="1196752"/>
            <a:ext cx="8568952" cy="208823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>
              <a:spcBef>
                <a:spcPts val="12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Sont des outils pour informer, transmettre, garder et compter.</a:t>
            </a:r>
          </a:p>
          <a:p>
            <a:pPr marL="274320" indent="-274320">
              <a:spcBef>
                <a:spcPts val="12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Sont des cordes en laine ou coton avec des nœuds </a:t>
            </a:r>
          </a:p>
          <a:p>
            <a:pPr marL="274320" indent="-274320">
              <a:spcBef>
                <a:spcPts val="12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Il y a une corde principale et plusieurs qui pendent</a:t>
            </a:r>
          </a:p>
          <a:p>
            <a:pPr marL="274320" indent="-274320">
              <a:spcBef>
                <a:spcPts val="12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Les couleurs des cordes servaient à différentier les choses à compter</a:t>
            </a:r>
          </a:p>
          <a:p>
            <a:pPr marL="274320" indent="-274320">
              <a:spcBef>
                <a:spcPts val="1200"/>
              </a:spcBef>
              <a:buClr>
                <a:schemeClr val="accent3"/>
              </a:buClr>
              <a:buSzPct val="95000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55576" y="3794264"/>
            <a:ext cx="208823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chemeClr val="accent3"/>
              </a:buClr>
              <a:buSzPct val="95000"/>
            </a:pPr>
            <a:r>
              <a:rPr lang="fr-F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bas en haut, on trouve les unités puis les dizaines, les centaines, les milliers en allant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 descr="http://static.gemrockauctions.com/uploads/content/content_1341817702.jpg"/>
          <p:cNvPicPr>
            <a:picLocks noChangeAspect="1"/>
          </p:cNvPicPr>
          <p:nvPr/>
        </p:nvPicPr>
        <p:blipFill>
          <a:blip r:embed="rId2" cstate="print"/>
          <a:srcRect l="29062" t="1550" r="3125" b="3101"/>
          <a:stretch>
            <a:fillRect/>
          </a:stretch>
        </p:blipFill>
        <p:spPr bwMode="auto">
          <a:xfrm>
            <a:off x="3851920" y="1556792"/>
            <a:ext cx="4176464" cy="473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7744" y="717102"/>
            <a:ext cx="4248472" cy="479650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QUIPUS : </a:t>
            </a:r>
            <a:r>
              <a:rPr lang="fr-FR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types de nœuds</a:t>
            </a:r>
            <a:endParaRPr lang="fr-F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1" name="Picture 3" descr="https://encrypted-tbn2.gstatic.com/images?q=tbn:ANd9GcRCRUER8iNlIU4rRdhe34waqqI3fhfY5hqcQTq9Bd4OUCokdfnOkQ"/>
          <p:cNvPicPr>
            <a:picLocks noChangeAspect="1" noChangeArrowheads="1"/>
          </p:cNvPicPr>
          <p:nvPr/>
        </p:nvPicPr>
        <p:blipFill>
          <a:blip r:embed="rId3" cstate="print"/>
          <a:srcRect r="66830"/>
          <a:stretch>
            <a:fillRect/>
          </a:stretch>
        </p:blipFill>
        <p:spPr bwMode="auto">
          <a:xfrm>
            <a:off x="1431649" y="1196752"/>
            <a:ext cx="476055" cy="1080000"/>
          </a:xfrm>
          <a:prstGeom prst="rect">
            <a:avLst/>
          </a:prstGeom>
          <a:noFill/>
        </p:spPr>
      </p:pic>
      <p:pic>
        <p:nvPicPr>
          <p:cNvPr id="2050" name="Picture 2" descr="https://encrypted-tbn2.gstatic.com/images?q=tbn:ANd9GcRCRUER8iNlIU4rRdhe34waqqI3fhfY5hqcQTq9Bd4OUCokdfnOkQ"/>
          <p:cNvPicPr>
            <a:picLocks noChangeAspect="1" noChangeArrowheads="1"/>
          </p:cNvPicPr>
          <p:nvPr/>
        </p:nvPicPr>
        <p:blipFill>
          <a:blip r:embed="rId3" cstate="print"/>
          <a:srcRect l="32021" r="33498"/>
          <a:stretch>
            <a:fillRect/>
          </a:stretch>
        </p:blipFill>
        <p:spPr bwMode="auto">
          <a:xfrm>
            <a:off x="1482343" y="4581128"/>
            <a:ext cx="497369" cy="1080000"/>
          </a:xfrm>
          <a:prstGeom prst="rect">
            <a:avLst/>
          </a:prstGeom>
          <a:noFill/>
        </p:spPr>
      </p:pic>
      <p:pic>
        <p:nvPicPr>
          <p:cNvPr id="2049" name="Image 18" descr="https://encrypted-tbn2.gstatic.com/images?q=tbn:ANd9GcRCRUER8iNlIU4rRdhe34waqqI3fhfY5hqcQTq9Bd4OUCokdfnOkQ"/>
          <p:cNvPicPr>
            <a:picLocks noChangeAspect="1" noChangeArrowheads="1"/>
          </p:cNvPicPr>
          <p:nvPr/>
        </p:nvPicPr>
        <p:blipFill>
          <a:blip r:embed="rId3" cstate="print"/>
          <a:srcRect l="65517"/>
          <a:stretch>
            <a:fillRect/>
          </a:stretch>
        </p:blipFill>
        <p:spPr bwMode="auto">
          <a:xfrm>
            <a:off x="1482343" y="2924944"/>
            <a:ext cx="497369" cy="10800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860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8600" y="487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187624" y="227687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Nœud en 8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Valeur = 1 unité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115616" y="5589240"/>
            <a:ext cx="19442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Nœud simple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Valeur = dizaines, 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centaines, milliers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115616" y="3933056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Nœud multiple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Valeur = 2 à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336704" cy="576064"/>
          </a:xfrm>
        </p:spPr>
        <p:txBody>
          <a:bodyPr>
            <a:normAutofit/>
          </a:bodyPr>
          <a:lstStyle/>
          <a:p>
            <a:r>
              <a:rPr lang="fr-FR" sz="31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QUIPUS </a:t>
            </a:r>
            <a:r>
              <a:rPr lang="fr-FR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: un outil précis pour tout compter</a:t>
            </a:r>
            <a:endParaRPr lang="fr-F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20080" y="1844824"/>
            <a:ext cx="7884368" cy="41044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79388" indent="-179388">
              <a:spcBef>
                <a:spcPts val="12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 et argent</a:t>
            </a:r>
          </a:p>
          <a:p>
            <a:pPr marL="179388" indent="-179388">
              <a:spcBef>
                <a:spcPts val="12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population </a:t>
            </a:r>
            <a:r>
              <a:rPr lang="fr-F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(Malades, ouvriers, célibataires, mariés, veufs, naissance, décès)</a:t>
            </a:r>
          </a:p>
          <a:p>
            <a:pPr marL="179388" indent="-179388">
              <a:spcBef>
                <a:spcPts val="12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Soldats, armements</a:t>
            </a:r>
          </a:p>
          <a:p>
            <a:pPr marL="179388" indent="-179388">
              <a:spcBef>
                <a:spcPts val="12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Récoltes, animaux, aliments</a:t>
            </a:r>
          </a:p>
          <a:p>
            <a:pPr marL="179388" indent="-179388">
              <a:spcBef>
                <a:spcPts val="12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Impôts et dépenses </a:t>
            </a:r>
            <a:endParaRPr lang="fr-FR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79388" indent="-179388">
              <a:spcBef>
                <a:spcPts val="12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Vêtements, laine, pots</a:t>
            </a:r>
          </a:p>
          <a:p>
            <a:pPr marL="179388" indent="-179388">
              <a:spcBef>
                <a:spcPts val="12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Temps (heure, jours)</a:t>
            </a:r>
          </a:p>
        </p:txBody>
      </p:sp>
      <p:pic>
        <p:nvPicPr>
          <p:cNvPr id="6" name="Image 5" descr="https://rosaalicianc.files.wordpress.com/2014/07/peru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068960"/>
            <a:ext cx="2671778" cy="2991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8612" y="2361074"/>
            <a:ext cx="1667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sulpáy</a:t>
            </a:r>
            <a:endParaRPr lang="fr-FR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72200" y="1700808"/>
            <a:ext cx="14398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Merci</a:t>
            </a:r>
          </a:p>
        </p:txBody>
      </p:sp>
      <p:sp>
        <p:nvSpPr>
          <p:cNvPr id="6" name="Rectangle 5"/>
          <p:cNvSpPr/>
          <p:nvPr/>
        </p:nvSpPr>
        <p:spPr>
          <a:xfrm>
            <a:off x="1259632" y="980728"/>
            <a:ext cx="25795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Thank</a:t>
            </a:r>
            <a:r>
              <a:rPr lang="fr-FR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</a:t>
            </a:r>
            <a:endParaRPr lang="fr-FR" sz="4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624" y="4149080"/>
            <a:ext cx="10150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شكرا</a:t>
            </a:r>
            <a:endParaRPr lang="fr-FR" sz="4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72200" y="4653136"/>
            <a:ext cx="1952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Gracias</a:t>
            </a:r>
          </a:p>
        </p:txBody>
      </p:sp>
      <p:pic>
        <p:nvPicPr>
          <p:cNvPr id="10" name="Image 9" descr="[​IMG]"/>
          <p:cNvPicPr/>
          <p:nvPr/>
        </p:nvPicPr>
        <p:blipFill>
          <a:blip r:embed="rId2" cstate="print"/>
          <a:srcRect t="12766"/>
          <a:stretch>
            <a:fillRect/>
          </a:stretch>
        </p:blipFill>
        <p:spPr bwMode="auto">
          <a:xfrm>
            <a:off x="2901279" y="3356992"/>
            <a:ext cx="1238673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0" descr="[​IMG]"/>
          <p:cNvPicPr/>
          <p:nvPr/>
        </p:nvPicPr>
        <p:blipFill>
          <a:blip r:embed="rId3" cstate="print"/>
          <a:srcRect t="4454"/>
          <a:stretch>
            <a:fillRect/>
          </a:stretch>
        </p:blipFill>
        <p:spPr bwMode="auto">
          <a:xfrm>
            <a:off x="4494118" y="3212976"/>
            <a:ext cx="1302018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Personnalisé 3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C0000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1903</TotalTime>
  <Words>279</Words>
  <Application>Microsoft Office PowerPoint</Application>
  <PresentationFormat>Affichage à l'écran (4:3)</PresentationFormat>
  <Paragraphs>54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LES  NOMBRES  INCAS</vt:lpstr>
      <vt:lpstr>Empire Inca</vt:lpstr>
      <vt:lpstr>Système de numération</vt:lpstr>
      <vt:lpstr>YUPANA </vt:lpstr>
      <vt:lpstr>YUPANA</vt:lpstr>
      <vt:lpstr>QUIPUS</vt:lpstr>
      <vt:lpstr>QUIPUS : types de nœuds</vt:lpstr>
      <vt:lpstr>QUIPUS : un outil précis pour tout compter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 NUMEROS  INCAS</dc:title>
  <dc:creator>Pucita</dc:creator>
  <cp:lastModifiedBy>Nassima Kenniche</cp:lastModifiedBy>
  <cp:revision>31</cp:revision>
  <dcterms:created xsi:type="dcterms:W3CDTF">2015-03-28T19:14:04Z</dcterms:created>
  <dcterms:modified xsi:type="dcterms:W3CDTF">2015-04-07T05:39:07Z</dcterms:modified>
</cp:coreProperties>
</file>