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F7EE60E-5663-4182-BF81-1EF6EC47ECB6}">
          <p14:sldIdLst>
            <p14:sldId id="256"/>
            <p14:sldId id="257"/>
            <p14:sldId id="258"/>
            <p14:sldId id="260"/>
            <p14:sldId id="261"/>
            <p14:sldId id="264"/>
            <p14:sldId id="262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ADBA55-B9CB-4432-B5E2-77B16A89140E}" type="datetimeFigureOut">
              <a:rPr lang="fr-FR" smtClean="0"/>
              <a:t>15-05-16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0E678-1EBE-4DBA-8549-79555027FEDD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Notation_additive_(num%C3%A9ration)" TargetMode="External"/><Relationship Id="rId4" Type="http://schemas.openxmlformats.org/officeDocument/2006/relationships/hyperlink" Target="http://fr.wikipedia.org/wiki/Rome_antique" TargetMode="External"/><Relationship Id="rId5" Type="http://schemas.openxmlformats.org/officeDocument/2006/relationships/hyperlink" Target="http://fr.wikipedia.org/wiki/Abaque_(calcul)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Syst%C3%A8me_de_num%C3%A9r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Syst%C3%A8me_de_num%C3%A9ration" TargetMode="External"/><Relationship Id="rId3" Type="http://schemas.openxmlformats.org/officeDocument/2006/relationships/hyperlink" Target="http://fr.wikipedia.org/wiki/Notation_additive_(num%C3%A9ration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r.wikipedia.org/wiki/Syst%C3%A8me_de_num%C3%A9ration" TargetMode="External"/><Relationship Id="rId3" Type="http://schemas.openxmlformats.org/officeDocument/2006/relationships/hyperlink" Target="http://fr.wikipedia.org/wiki/Notation_additive_(num%C3%A9ration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leneseguin.net/uploads/4/1/7/7/4177565/1966962.jpg?6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LES CHIFFRES ROMAINS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Célian</a:t>
            </a:r>
            <a:r>
              <a:rPr lang="en-US" dirty="0" smtClean="0"/>
              <a:t>-Fahd-David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7200" dirty="0" smtClean="0">
                <a:solidFill>
                  <a:srgbClr val="FF0000"/>
                </a:solidFill>
              </a:rPr>
              <a:t>Merci de votre</a:t>
            </a:r>
          </a:p>
          <a:p>
            <a:r>
              <a:rPr lang="fr-FR" sz="7200" smtClean="0">
                <a:solidFill>
                  <a:srgbClr val="FF0000"/>
                </a:solidFill>
              </a:rPr>
              <a:t>attention</a:t>
            </a:r>
            <a:endParaRPr lang="fr-FR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9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808" y="476672"/>
            <a:ext cx="3168352" cy="838200"/>
          </a:xfrm>
        </p:spPr>
        <p:txBody>
          <a:bodyPr/>
          <a:lstStyle/>
          <a:p>
            <a:r>
              <a:rPr lang="en-US" dirty="0" smtClean="0"/>
              <a:t>LES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La </a:t>
            </a:r>
            <a:r>
              <a:rPr lang="fr-FR" b="1" dirty="0" smtClean="0"/>
              <a:t>numération romaine</a:t>
            </a:r>
            <a:r>
              <a:rPr lang="fr-FR" dirty="0" smtClean="0"/>
              <a:t> est un </a:t>
            </a:r>
            <a:r>
              <a:rPr lang="fr-FR" dirty="0" smtClean="0">
                <a:hlinkClick r:id="rId2" tooltip="Système de numération"/>
              </a:rPr>
              <a:t>système de numération</a:t>
            </a:r>
            <a:r>
              <a:rPr lang="fr-FR" dirty="0" smtClean="0"/>
              <a:t> </a:t>
            </a:r>
            <a:r>
              <a:rPr lang="fr-FR" dirty="0" smtClean="0">
                <a:hlinkClick r:id="rId3" tooltip="Notation additive (numération)"/>
              </a:rPr>
              <a:t>additive</a:t>
            </a:r>
            <a:r>
              <a:rPr lang="fr-FR" dirty="0" smtClean="0"/>
              <a:t> utilisé par les </a:t>
            </a:r>
            <a:r>
              <a:rPr lang="fr-FR" dirty="0" smtClean="0">
                <a:hlinkClick r:id="rId4" tooltip="Rome antique"/>
              </a:rPr>
              <a:t>Romains de l'Antiquité</a:t>
            </a:r>
            <a:r>
              <a:rPr lang="fr-FR" dirty="0" smtClean="0"/>
              <a:t>. Les </a:t>
            </a:r>
            <a:r>
              <a:rPr lang="fr-FR" b="1" dirty="0" smtClean="0"/>
              <a:t>chiffres romains</a:t>
            </a:r>
            <a:r>
              <a:rPr lang="fr-FR" dirty="0" smtClean="0"/>
              <a:t> sont représentés à l'aide de symboles combinés entre eux, notamment par les signes </a:t>
            </a:r>
            <a:r>
              <a:rPr lang="fr-FR" cap="all" dirty="0" smtClean="0"/>
              <a:t>I</a:t>
            </a:r>
            <a:r>
              <a:rPr lang="fr-FR" dirty="0" smtClean="0"/>
              <a:t>, </a:t>
            </a:r>
            <a:r>
              <a:rPr lang="fr-FR" cap="all" dirty="0" smtClean="0"/>
              <a:t>V</a:t>
            </a:r>
            <a:r>
              <a:rPr lang="fr-FR" dirty="0" smtClean="0"/>
              <a:t>, </a:t>
            </a:r>
            <a:r>
              <a:rPr lang="fr-FR" cap="all" dirty="0" smtClean="0"/>
              <a:t>X</a:t>
            </a:r>
            <a:r>
              <a:rPr lang="fr-FR" dirty="0" smtClean="0"/>
              <a:t>, </a:t>
            </a:r>
            <a:r>
              <a:rPr lang="fr-FR" cap="all" dirty="0" smtClean="0"/>
              <a:t>L</a:t>
            </a:r>
            <a:r>
              <a:rPr lang="fr-FR" dirty="0" smtClean="0"/>
              <a:t>, </a:t>
            </a:r>
            <a:r>
              <a:rPr lang="fr-FR" cap="all" dirty="0" smtClean="0"/>
              <a:t>C</a:t>
            </a:r>
            <a:r>
              <a:rPr lang="fr-FR" dirty="0" smtClean="0"/>
              <a:t>, </a:t>
            </a:r>
            <a:r>
              <a:rPr lang="fr-FR" cap="all" dirty="0" smtClean="0"/>
              <a:t>D</a:t>
            </a:r>
            <a:r>
              <a:rPr lang="fr-FR" dirty="0" smtClean="0"/>
              <a:t> et </a:t>
            </a:r>
            <a:r>
              <a:rPr lang="fr-FR" cap="all" dirty="0" smtClean="0"/>
              <a:t>M</a:t>
            </a:r>
            <a:r>
              <a:rPr lang="fr-FR" dirty="0" smtClean="0"/>
              <a:t>, représentant respectivement les nombres 1, 5, 10, 50, 100, 500 et 1 000. Ces « abréviations destinées à notifier et à retenir les nombres » ne permettaient pas à leurs utilisateurs de faire des calculs, qui étaient effectués au moyen d'</a:t>
            </a:r>
            <a:r>
              <a:rPr lang="fr-FR" dirty="0" smtClean="0">
                <a:hlinkClick r:id="rId5" tooltip="Abaque (calcul)"/>
              </a:rPr>
              <a:t>abaques</a:t>
            </a:r>
            <a:r>
              <a:rPr lang="fr-FR" dirty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pull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CALCULS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Les chiffres placés à la droite d'un autre ajoutent leur valeur à celle de cet autre s'ils lui sont égaux.</a:t>
            </a:r>
          </a:p>
          <a:p>
            <a:r>
              <a:rPr lang="fr-FR" b="1" dirty="0" smtClean="0"/>
              <a:t>II = 1 + 1 = 2</a:t>
            </a:r>
          </a:p>
          <a:p>
            <a:r>
              <a:rPr lang="fr-FR" b="1" dirty="0" smtClean="0"/>
              <a:t>XXX = 10 + 10 + 10 = 30</a:t>
            </a:r>
          </a:p>
          <a:p>
            <a:r>
              <a:rPr lang="fr-FR" b="1" dirty="0" smtClean="0"/>
              <a:t>CC = 100 + 100 = 200</a:t>
            </a:r>
          </a:p>
          <a:p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098" name="Picture 2" descr="http://previews.123rf.com/images/chudtsankov/chudtsankov1307/chudtsankov130700202/21127332-Angry-Brain-Character-Screaming-Into-Megaphone-With-Speech-Bubble-Stock-V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371"/>
            <a:ext cx="6912768" cy="587618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6016" y="404664"/>
            <a:ext cx="3528392" cy="1143000"/>
          </a:xfrm>
        </p:spPr>
        <p:txBody>
          <a:bodyPr/>
          <a:lstStyle/>
          <a:p>
            <a:r>
              <a:rPr lang="en-US" dirty="0" smtClean="0"/>
              <a:t>LE QUIZZ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 VEUT DIRE LA LETTRE {X} </a:t>
            </a:r>
          </a:p>
          <a:p>
            <a:r>
              <a:rPr lang="en-US" dirty="0" smtClean="0"/>
              <a:t>a: 10   b:20   c:100 </a:t>
            </a:r>
          </a:p>
          <a:p>
            <a:r>
              <a:rPr lang="en-US" dirty="0" smtClean="0"/>
              <a:t>LES CHIFFRES ROMAIN SONT </a:t>
            </a:r>
            <a:r>
              <a:rPr lang="en-US" dirty="0" smtClean="0"/>
              <a:t>REPRESENTÉS </a:t>
            </a:r>
            <a:r>
              <a:rPr lang="en-US" dirty="0" smtClean="0"/>
              <a:t>EN </a:t>
            </a:r>
          </a:p>
          <a:p>
            <a:r>
              <a:rPr lang="en-US" dirty="0" smtClean="0"/>
              <a:t>a: </a:t>
            </a:r>
            <a:r>
              <a:rPr lang="en-US" dirty="0" err="1" smtClean="0"/>
              <a:t>symbole</a:t>
            </a:r>
            <a:r>
              <a:rPr lang="en-US" dirty="0" smtClean="0"/>
              <a:t>   b: en </a:t>
            </a:r>
            <a:r>
              <a:rPr lang="en-US" dirty="0" err="1" smtClean="0"/>
              <a:t>lettre</a:t>
            </a:r>
            <a:r>
              <a:rPr lang="en-US" dirty="0" smtClean="0"/>
              <a:t>   c: pommes </a:t>
            </a:r>
          </a:p>
          <a:p>
            <a:r>
              <a:rPr lang="en-US" dirty="0" smtClean="0"/>
              <a:t>LES CHIFFRES SONT </a:t>
            </a:r>
          </a:p>
          <a:p>
            <a:r>
              <a:rPr lang="en-US" dirty="0" smtClean="0"/>
              <a:t>a: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droite</a:t>
            </a:r>
            <a:r>
              <a:rPr lang="en-US" dirty="0" smtClean="0"/>
              <a:t>    b: </a:t>
            </a:r>
            <a:r>
              <a:rPr lang="en-US" smtClean="0"/>
              <a:t>à </a:t>
            </a:r>
            <a:r>
              <a:rPr lang="en-US" dirty="0" smtClean="0"/>
              <a:t>gauche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TOUT MELANGE </a:t>
            </a:r>
          </a:p>
          <a:p>
            <a:r>
              <a:rPr lang="fr-FR" dirty="0" smtClean="0"/>
              <a:t>AL </a:t>
            </a:r>
            <a:r>
              <a:rPr lang="fr-FR" b="1" dirty="0" err="1" smtClean="0"/>
              <a:t>nomureaitn</a:t>
            </a:r>
            <a:r>
              <a:rPr lang="fr-FR" b="1" dirty="0" smtClean="0"/>
              <a:t> </a:t>
            </a:r>
            <a:r>
              <a:rPr lang="fr-FR" b="1" dirty="0" err="1" smtClean="0"/>
              <a:t>raemino</a:t>
            </a:r>
            <a:r>
              <a:rPr lang="fr-FR" dirty="0" smtClean="0"/>
              <a:t> set nu </a:t>
            </a:r>
            <a:r>
              <a:rPr lang="fr-FR" dirty="0" err="1" smtClean="0">
                <a:hlinkClick r:id="rId2" tooltip="Système de numération"/>
              </a:rPr>
              <a:t>seytsme</a:t>
            </a:r>
            <a:r>
              <a:rPr lang="fr-FR" dirty="0" smtClean="0">
                <a:hlinkClick r:id="rId2" tooltip="Système de numération"/>
              </a:rPr>
              <a:t> </a:t>
            </a:r>
            <a:r>
              <a:rPr lang="fr-FR" dirty="0" err="1" smtClean="0">
                <a:hlinkClick r:id="rId2" tooltip="Système de numération"/>
              </a:rPr>
              <a:t>ed</a:t>
            </a:r>
            <a:r>
              <a:rPr lang="fr-FR" dirty="0" smtClean="0">
                <a:hlinkClick r:id="rId2" tooltip="Système de numération"/>
              </a:rPr>
              <a:t> </a:t>
            </a:r>
            <a:r>
              <a:rPr lang="fr-FR" dirty="0" err="1" smtClean="0">
                <a:hlinkClick r:id="rId2" tooltip="Système de numération"/>
              </a:rPr>
              <a:t>nimoratuen</a:t>
            </a:r>
            <a:r>
              <a:rPr lang="fr-FR" dirty="0" smtClean="0"/>
              <a:t> </a:t>
            </a:r>
            <a:r>
              <a:rPr lang="fr-FR" dirty="0" err="1" smtClean="0">
                <a:hlinkClick r:id="rId3" tooltip="Notation additive (numération)"/>
              </a:rPr>
              <a:t>adiitdve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8434" name="Picture 2" descr="http://comps.canstockphoto.com/can-stock-photo_csp4104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5698"/>
            <a:ext cx="7956376" cy="5903565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5816" y="764704"/>
            <a:ext cx="3178696" cy="1143000"/>
          </a:xfrm>
        </p:spPr>
        <p:txBody>
          <a:bodyPr/>
          <a:lstStyle/>
          <a:p>
            <a:r>
              <a:rPr lang="en-US" dirty="0" smtClean="0"/>
              <a:t>REPONSES !</a:t>
            </a:r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QUIZZ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8800" dirty="0" smtClean="0"/>
              <a:t>1,a </a:t>
            </a:r>
          </a:p>
          <a:p>
            <a:r>
              <a:rPr lang="en-US" sz="8800" dirty="0" smtClean="0"/>
              <a:t>2,a et c</a:t>
            </a:r>
          </a:p>
          <a:p>
            <a:r>
              <a:rPr lang="en-US" sz="8800" dirty="0" smtClean="0"/>
              <a:t>3,a</a:t>
            </a:r>
          </a:p>
          <a:p>
            <a:endParaRPr lang="fr-FR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TOUT MELANGER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/>
              <a:t>numération romaine</a:t>
            </a:r>
            <a:r>
              <a:rPr lang="fr-FR" dirty="0" smtClean="0"/>
              <a:t> est un </a:t>
            </a:r>
            <a:r>
              <a:rPr lang="fr-FR" dirty="0" smtClean="0">
                <a:hlinkClick r:id="rId2" tooltip="Système de numération"/>
              </a:rPr>
              <a:t>système de numération</a:t>
            </a:r>
            <a:r>
              <a:rPr lang="fr-FR" dirty="0" smtClean="0"/>
              <a:t> </a:t>
            </a:r>
            <a:r>
              <a:rPr lang="fr-FR" dirty="0" smtClean="0">
                <a:hlinkClick r:id="rId3" tooltip="Notation additive (numération)"/>
              </a:rPr>
              <a:t>additive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209</Words>
  <Application>Microsoft Macintosh PowerPoint</Application>
  <PresentationFormat>Présentation à l'écran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Promenade</vt:lpstr>
      <vt:lpstr>LES CHIFFRES ROMAINS</vt:lpstr>
      <vt:lpstr>LES CHIFFRES</vt:lpstr>
      <vt:lpstr>LES CALCULS</vt:lpstr>
      <vt:lpstr>LE QUIZZ</vt:lpstr>
      <vt:lpstr>QUIZZ</vt:lpstr>
      <vt:lpstr>Présentation PowerPoint</vt:lpstr>
      <vt:lpstr>REPONSES !</vt:lpstr>
      <vt:lpstr>QUIZZ</vt:lpstr>
      <vt:lpstr>TOUT MELANGER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CHIFFRE ROMAINS</dc:title>
  <dc:creator>Bdoc7</dc:creator>
  <cp:lastModifiedBy>Loic LAFERTÉ</cp:lastModifiedBy>
  <cp:revision>11</cp:revision>
  <dcterms:created xsi:type="dcterms:W3CDTF">2015-03-06T06:01:09Z</dcterms:created>
  <dcterms:modified xsi:type="dcterms:W3CDTF">2015-05-16T13:11:23Z</dcterms:modified>
</cp:coreProperties>
</file>