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760FEE-07D1-47E7-AB8B-E75A16432C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066FC0-E546-482A-9193-B99A20476F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-rometus.org/mathematiques/histoire-des-maths/civilisation-mathematicienne/europe.asp" TargetMode="External"/><Relationship Id="rId2" Type="http://schemas.openxmlformats.org/officeDocument/2006/relationships/hyperlink" Target="http://www.maths-rometus.org/mathematiques/histoire-des-maths/civilisation-mathematicienne/arabie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chiffres</a:t>
            </a:r>
            <a:r>
              <a:rPr lang="en-US" dirty="0" smtClean="0"/>
              <a:t> </a:t>
            </a:r>
            <a:r>
              <a:rPr lang="en-US" dirty="0" err="1" smtClean="0"/>
              <a:t>arabes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276600"/>
            <a:ext cx="64008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Historique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9160"/>
          </a:xfrm>
        </p:spPr>
        <p:txBody>
          <a:bodyPr/>
          <a:lstStyle/>
          <a:p>
            <a:pPr algn="just">
              <a:buNone/>
            </a:pPr>
            <a:r>
              <a:rPr lang="fr-FR" dirty="0" smtClean="0"/>
              <a:t>     </a:t>
            </a:r>
            <a:r>
              <a:rPr lang="fr-FR" sz="3200" dirty="0" smtClean="0"/>
              <a:t>Les </a:t>
            </a:r>
            <a:r>
              <a:rPr lang="fr-FR" sz="3200" dirty="0" smtClean="0"/>
              <a:t>dix chiffres 0, 1, 2, 3, 4, 5, 6, 7, 8, 9 </a:t>
            </a:r>
            <a:r>
              <a:rPr lang="fr-FR" sz="3200" dirty="0" smtClean="0"/>
              <a:t>sont appelés </a:t>
            </a:r>
            <a:r>
              <a:rPr lang="fr-FR" sz="3200" dirty="0" smtClean="0"/>
              <a:t>chiffres arabes. Or, ils ont été inventés en Inde au 3e siècle av. J.-C, puis empruntés par la civilisation arabo-musulmane à partir du IXe siècle et décrits dans un ouvrage d’Al-Khawarizmi, puis introduits en Europe par les Arabes au 10e siècle. </a:t>
            </a:r>
            <a:endParaRPr lang="fr-FR" sz="3200" dirty="0" smtClean="0"/>
          </a:p>
          <a:p>
            <a:pPr algn="just">
              <a:buNone/>
            </a:pPr>
            <a:endParaRPr lang="fr-FR" sz="3200" dirty="0" smtClean="0"/>
          </a:p>
          <a:p>
            <a:pPr algn="just">
              <a:buNone/>
            </a:pPr>
            <a:endParaRPr lang="fr-FR" sz="3200" dirty="0" smtClean="0"/>
          </a:p>
          <a:p>
            <a:pPr algn="just">
              <a:buNone/>
            </a:pPr>
            <a:endParaRPr lang="fr-FR" sz="3200" dirty="0" smtClean="0"/>
          </a:p>
          <a:p>
            <a:pPr algn="just">
              <a:buNone/>
            </a:pPr>
            <a:endParaRPr lang="fr-FR" sz="3200" dirty="0" smtClean="0"/>
          </a:p>
          <a:p>
            <a:pPr algn="just">
              <a:buNone/>
            </a:pPr>
            <a:endParaRPr lang="fr-FR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Evolution</a:t>
            </a:r>
            <a:endParaRPr lang="en-US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2" y="1447800"/>
            <a:ext cx="82295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4400" dirty="0" smtClean="0"/>
              <a:t>Ces fameux chiffres indiens ont été transmis en </a:t>
            </a:r>
            <a:r>
              <a:rPr lang="fr-FR" sz="4400" b="1" dirty="0" smtClean="0">
                <a:hlinkClick r:id="rId2"/>
              </a:rPr>
              <a:t>Arabie</a:t>
            </a:r>
            <a:r>
              <a:rPr lang="fr-FR" sz="4400" dirty="0" smtClean="0"/>
              <a:t>, puis en </a:t>
            </a:r>
            <a:r>
              <a:rPr lang="fr-FR" sz="4400" b="1" dirty="0" smtClean="0">
                <a:hlinkClick r:id="rId3"/>
              </a:rPr>
              <a:t>Europe</a:t>
            </a:r>
            <a:r>
              <a:rPr lang="fr-FR" sz="4400" dirty="0" smtClean="0"/>
              <a:t>  : on les appelle des chiffres "indo-arabes".</a:t>
            </a:r>
            <a:endParaRPr lang="en-US" sz="44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Signification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9160"/>
          </a:xfrm>
        </p:spPr>
        <p:txBody>
          <a:bodyPr>
            <a:normAutofit/>
          </a:bodyPr>
          <a:lstStyle/>
          <a:p>
            <a:pPr algn="just"/>
            <a:r>
              <a:rPr lang="fr-FR" sz="3300" b="1" dirty="0" smtClean="0">
                <a:solidFill>
                  <a:schemeClr val="accent2"/>
                </a:solidFill>
              </a:rPr>
              <a:t>Pourquoi “1” </a:t>
            </a:r>
            <a:r>
              <a:rPr lang="fr-FR" sz="3300" b="1" dirty="0" smtClean="0">
                <a:solidFill>
                  <a:schemeClr val="accent2"/>
                </a:solidFill>
              </a:rPr>
              <a:t>signifie "un", “2” signifie "deux“, etc. ?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300" b="1" dirty="0" smtClean="0"/>
              <a:t>C’est tout simplement une histoire </a:t>
            </a:r>
            <a:r>
              <a:rPr lang="fr-FR" sz="3300" b="1" dirty="0" smtClean="0">
                <a:solidFill>
                  <a:schemeClr val="accent2"/>
                </a:solidFill>
              </a:rPr>
              <a:t>d’angles</a:t>
            </a:r>
            <a:r>
              <a:rPr lang="fr-FR" sz="3300" b="1" dirty="0" smtClean="0"/>
              <a:t> pour faciliter la mémorisation </a:t>
            </a:r>
            <a:r>
              <a:rPr lang="fr-FR" sz="3300" b="1" dirty="0" smtClean="0"/>
              <a:t>lorsqu’ils sont introduits en </a:t>
            </a:r>
            <a:r>
              <a:rPr lang="fr-FR" sz="3300" b="1" dirty="0" smtClean="0"/>
              <a:t>Europe</a:t>
            </a:r>
            <a:r>
              <a:rPr lang="fr-FR" sz="3300" b="1" dirty="0" smtClean="0"/>
              <a:t>.</a:t>
            </a:r>
            <a:endParaRPr lang="fr-FR" sz="3300" dirty="0" smtClean="0"/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 </a:t>
            </a:r>
            <a:r>
              <a:rPr lang="fr-FR" b="1" dirty="0" smtClean="0"/>
              <a:t>  </a:t>
            </a:r>
          </a:p>
          <a:p>
            <a:pPr>
              <a:buNone/>
            </a:pPr>
            <a:r>
              <a:rPr lang="fr-FR" b="1" dirty="0" smtClean="0"/>
              <a:t>    Si </a:t>
            </a:r>
            <a:r>
              <a:rPr lang="fr-FR" b="1" dirty="0" smtClean="0"/>
              <a:t>vous écrivez le chiffre dans sa forme primitive, vous verrez que 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Le chiffre 1 ne possède qu’un angle</a:t>
            </a:r>
            <a:br>
              <a:rPr lang="fr-FR" b="1" dirty="0" smtClean="0"/>
            </a:br>
            <a:r>
              <a:rPr lang="fr-FR" b="1" dirty="0" smtClean="0"/>
              <a:t>Le chiffre 2 possède deux </a:t>
            </a:r>
            <a:r>
              <a:rPr lang="fr-FR" b="1" dirty="0" smtClean="0"/>
              <a:t>angles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Le chiffre 3 possède trois angles</a:t>
            </a:r>
            <a:br>
              <a:rPr lang="fr-FR" b="1" dirty="0" smtClean="0"/>
            </a:br>
            <a:r>
              <a:rPr lang="fr-FR" b="1" dirty="0" smtClean="0"/>
              <a:t>Et ainsi de suite jusqu’à 9</a:t>
            </a:r>
            <a:br>
              <a:rPr lang="fr-FR" b="1" dirty="0" smtClean="0"/>
            </a:br>
            <a:r>
              <a:rPr lang="fr-FR" b="1" dirty="0" smtClean="0"/>
              <a:t>Et le chiffre "</a:t>
            </a:r>
            <a:r>
              <a:rPr lang="fr-FR" b="1" dirty="0" err="1" smtClean="0"/>
              <a:t>O“ne</a:t>
            </a:r>
            <a:r>
              <a:rPr lang="fr-FR" b="1" dirty="0" smtClean="0"/>
              <a:t> possède aucun angle</a:t>
            </a:r>
            <a:endParaRPr lang="fr-FR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"/>
            <a:ext cx="8305800" cy="20859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Merci pour </a:t>
            </a:r>
            <a:r>
              <a:rPr lang="en-US" u="sng" dirty="0" err="1" smtClean="0"/>
              <a:t>votre</a:t>
            </a:r>
            <a:r>
              <a:rPr lang="en-US" u="sng" dirty="0" smtClean="0"/>
              <a:t> attention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US" sz="3200" dirty="0" err="1" smtClean="0">
                <a:solidFill>
                  <a:schemeClr val="accent2"/>
                </a:solidFill>
              </a:rPr>
              <a:t>Elabore</a:t>
            </a:r>
            <a:r>
              <a:rPr lang="en-US" sz="3200" dirty="0" smtClean="0">
                <a:solidFill>
                  <a:schemeClr val="accent2"/>
                </a:solidFill>
              </a:rPr>
              <a:t>  par: DRIDI  </a:t>
            </a:r>
            <a:r>
              <a:rPr lang="en-US" sz="3200" dirty="0" err="1" smtClean="0">
                <a:solidFill>
                  <a:schemeClr val="accent2"/>
                </a:solidFill>
              </a:rPr>
              <a:t>Chahd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endParaRPr lang="en-US" sz="3200" dirty="0">
              <a:solidFill>
                <a:schemeClr val="accent2"/>
              </a:solidFill>
            </a:endParaRPr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447800"/>
            <a:ext cx="7696199" cy="3505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</TotalTime>
  <Words>129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Les chiffres arabes</vt:lpstr>
      <vt:lpstr>Historique</vt:lpstr>
      <vt:lpstr>Evolution</vt:lpstr>
      <vt:lpstr>Slide 4</vt:lpstr>
      <vt:lpstr>Signification</vt:lpstr>
      <vt:lpstr>Slide 6</vt:lpstr>
      <vt:lpstr>Merci pour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chiffres arabes</dc:title>
  <dc:creator>pop</dc:creator>
  <cp:lastModifiedBy>pop</cp:lastModifiedBy>
  <cp:revision>16</cp:revision>
  <dcterms:created xsi:type="dcterms:W3CDTF">2015-02-28T18:44:05Z</dcterms:created>
  <dcterms:modified xsi:type="dcterms:W3CDTF">2015-02-28T20:11:14Z</dcterms:modified>
</cp:coreProperties>
</file>