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3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0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6FA81-4A8B-A44B-8C2E-88CB1D0F80F6}" type="datetimeFigureOut">
              <a:rPr lang="fr-FR" smtClean="0"/>
              <a:t>05/05/2014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E8A59-1988-E74F-B9E9-7D30D9F55B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8A59-1988-E74F-B9E9-7D30D9F55B9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5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CA" smtClean="0"/>
              <a:t>Cliquez et modifiez le titre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CA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Quelle spécialité en Terminale S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3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L’arithmétique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Calculer la clé d’un numéro de Sécurité Sociale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apture d’écran 2014-05-03 à 17.47.3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33" y="2441450"/>
            <a:ext cx="5856110" cy="3809772"/>
          </a:xfrm>
          <a:prstGeom prst="rect">
            <a:avLst/>
          </a:prstGeom>
        </p:spPr>
      </p:pic>
      <p:sp>
        <p:nvSpPr>
          <p:cNvPr id="5" name="Rectangle avec flèche vers le bas 4"/>
          <p:cNvSpPr/>
          <p:nvPr/>
        </p:nvSpPr>
        <p:spPr>
          <a:xfrm>
            <a:off x="5136445" y="5432778"/>
            <a:ext cx="324556" cy="818444"/>
          </a:xfrm>
          <a:prstGeom prst="downArrowCallout">
            <a:avLst>
              <a:gd name="adj1" fmla="val 25000"/>
              <a:gd name="adj2" fmla="val 25000"/>
              <a:gd name="adj3" fmla="val 7609"/>
              <a:gd name="adj4" fmla="val 64977"/>
            </a:avLst>
          </a:prstGeom>
          <a:solidFill>
            <a:srgbClr val="FF66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36445" y="6251222"/>
            <a:ext cx="482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3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Matrices et suites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matrice est un tableau de nombres. De nombreuses situations peuvent être décrites et manipulées à partir d’une matrice.</a:t>
            </a:r>
          </a:p>
          <a:p>
            <a:r>
              <a:rPr lang="fr-FR" dirty="0" smtClean="0"/>
              <a:t>Le cours permettra de </a:t>
            </a:r>
            <a:r>
              <a:rPr lang="fr-FR" dirty="0"/>
              <a:t>d</a:t>
            </a:r>
            <a:r>
              <a:rPr lang="fr-FR" dirty="0" smtClean="0"/>
              <a:t>écouvrir à partir de problèmes les propriétés des matrices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9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Matrices et suites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Notes d’élèves d’une classe:</a:t>
            </a:r>
          </a:p>
          <a:p>
            <a:endParaRPr lang="fr-FR" dirty="0"/>
          </a:p>
        </p:txBody>
      </p:sp>
      <p:pic>
        <p:nvPicPr>
          <p:cNvPr id="4" name="Image 3" descr="Capture d’écran 2014-05-03 à 20.2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6" y="2466331"/>
            <a:ext cx="4173686" cy="2241424"/>
          </a:xfrm>
          <a:prstGeom prst="rect">
            <a:avLst/>
          </a:prstGeom>
        </p:spPr>
      </p:pic>
      <p:pic>
        <p:nvPicPr>
          <p:cNvPr id="5" name="Image 4" descr="Capture d’écran 2014-05-03 à 20.23.09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03" y="2491730"/>
            <a:ext cx="3165750" cy="2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Matrices et suites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Une situation qui se répète comme un déplacement aléatoire peut-être modélisée par une matrice dans laquelle des suites peuvent apparaître.</a:t>
            </a:r>
            <a:endParaRPr lang="fr-FR" dirty="0"/>
          </a:p>
        </p:txBody>
      </p:sp>
      <p:pic>
        <p:nvPicPr>
          <p:cNvPr id="4" name="Image 3" descr="Capture d’écran 2014-05-03 à 20.48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57" y="3211020"/>
            <a:ext cx="4631455" cy="1809830"/>
          </a:xfrm>
          <a:prstGeom prst="rect">
            <a:avLst/>
          </a:prstGeom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57227"/>
              </p:ext>
            </p:extLst>
          </p:nvPr>
        </p:nvGraphicFramePr>
        <p:xfrm>
          <a:off x="2598765" y="5177939"/>
          <a:ext cx="4063844" cy="122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765300" imgH="533400" progId="Equation.3">
                  <p:embed/>
                </p:oleObj>
              </mc:Choice>
              <mc:Fallback>
                <p:oleObj name="Equation" r:id="rId4" imgW="17653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8765" y="5177939"/>
                        <a:ext cx="4063844" cy="1227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4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Matrices et suites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La pertinence d’une page web (classement des pages web sur un moteur de recherche comme Google). À partir d’un graphe comme celui-ci,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 descr="Capture d’écran 2014-05-03 à 20.3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82" y="3325383"/>
            <a:ext cx="3937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Matrices et suites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</a:t>
            </a:r>
            <a:r>
              <a:rPr lang="fr-FR" dirty="0" smtClean="0"/>
              <a:t>n </a:t>
            </a:r>
            <a:r>
              <a:rPr lang="fr-FR" dirty="0"/>
              <a:t>peut établir une matrice qui traduira les liens entre les pages. Il suffira alors de manipuler la matrice</a:t>
            </a:r>
          </a:p>
          <a:p>
            <a:endParaRPr lang="fr-FR" dirty="0"/>
          </a:p>
        </p:txBody>
      </p:sp>
      <p:pic>
        <p:nvPicPr>
          <p:cNvPr id="5" name="Image 4" descr="Capture d’écran 2014-05-03 à 20.3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15" y="3113085"/>
            <a:ext cx="5499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choisir la spécialité Maths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Choix par goût pour la matière</a:t>
            </a:r>
          </a:p>
          <a:p>
            <a:r>
              <a:rPr lang="fr-FR" dirty="0" smtClean="0"/>
              <a:t>Choix par rapport au programme proposé</a:t>
            </a:r>
          </a:p>
          <a:p>
            <a:r>
              <a:rPr lang="fr-FR" dirty="0" smtClean="0"/>
              <a:t>Choix en accord avec son projet d’orientation</a:t>
            </a:r>
          </a:p>
          <a:p>
            <a:r>
              <a:rPr lang="fr-FR" dirty="0" smtClean="0"/>
              <a:t>Choix stratégique pour le bac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6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1801906"/>
            <a:ext cx="7552824" cy="432425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Deux heures de plus dans la spécialité choisie (il faut donc aimer les mathématiques)</a:t>
            </a:r>
          </a:p>
          <a:p>
            <a:r>
              <a:rPr lang="fr-FR" dirty="0" smtClean="0"/>
              <a:t>Le coefficient de la matière choisie augmente de 2</a:t>
            </a:r>
          </a:p>
          <a:p>
            <a:pPr marL="0" indent="0">
              <a:buNone/>
            </a:pPr>
            <a:r>
              <a:rPr lang="fr-FR" dirty="0" smtClean="0"/>
              <a:t>Au bac, le </a:t>
            </a:r>
            <a:r>
              <a:rPr lang="fr-FR" dirty="0"/>
              <a:t>sujet de </a:t>
            </a:r>
            <a:r>
              <a:rPr lang="fr-FR" dirty="0" smtClean="0"/>
              <a:t>spécialité </a:t>
            </a:r>
            <a:r>
              <a:rPr lang="fr-FR" dirty="0"/>
              <a:t>maths est identique à celui de tous les candidats pour 15 points sur 20.</a:t>
            </a:r>
            <a:endParaRPr lang="fr-CA" dirty="0"/>
          </a:p>
          <a:p>
            <a:r>
              <a:rPr lang="fr-FR" dirty="0"/>
              <a:t>Il se distingue de celui des autres candidats uniquement par un exercice à 5 points portant sur la spécialité. A la place, les autres candidats ont un autre exercice à 5 </a:t>
            </a:r>
            <a:r>
              <a:rPr lang="fr-FR" dirty="0" smtClean="0"/>
              <a:t>points.</a:t>
            </a:r>
            <a:endParaRPr lang="fr-CA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8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Atouts de la Spécialité </a:t>
            </a:r>
            <a:r>
              <a:rPr lang="fr-FR" dirty="0"/>
              <a:t>M</a:t>
            </a:r>
            <a:r>
              <a:rPr lang="fr-FR" dirty="0" smtClean="0"/>
              <a:t>aths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Avec </a:t>
            </a:r>
            <a:r>
              <a:rPr lang="fr-FR" dirty="0"/>
              <a:t>deux heures de maths de plus par semaine on apprend mieux </a:t>
            </a:r>
            <a:r>
              <a:rPr lang="fr-FR" dirty="0" smtClean="0"/>
              <a:t>les </a:t>
            </a:r>
            <a:r>
              <a:rPr lang="fr-FR" dirty="0"/>
              <a:t>mécanismes et on acquiert donc plus d’aisance même dans les chapitres communs à tous les élèves de S</a:t>
            </a:r>
            <a:r>
              <a:rPr lang="fr-FR" dirty="0" smtClean="0"/>
              <a:t>.</a:t>
            </a:r>
          </a:p>
          <a:p>
            <a:r>
              <a:rPr lang="fr-FR" dirty="0" smtClean="0"/>
              <a:t>Cela pourra aider l’élève dans ses études post-bac.</a:t>
            </a:r>
          </a:p>
          <a:p>
            <a:r>
              <a:rPr lang="fr-FR" dirty="0" smtClean="0"/>
              <a:t>Cela développe l’esprit critique et la rigueur</a:t>
            </a:r>
            <a:r>
              <a:rPr lang="fr-FR" dirty="0"/>
              <a:t>,</a:t>
            </a:r>
            <a:r>
              <a:rPr lang="fr-FR" dirty="0" smtClean="0"/>
              <a:t> qualités indispensables pour de futurs étudiants.</a:t>
            </a:r>
          </a:p>
          <a:p>
            <a:endParaRPr lang="fr-FR" dirty="0" smtClean="0"/>
          </a:p>
          <a:p>
            <a:endParaRPr lang="fr-CA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024" y="1801906"/>
            <a:ext cx="7718482" cy="4324257"/>
          </a:xfrm>
        </p:spPr>
        <p:txBody>
          <a:bodyPr>
            <a:normAutofit/>
          </a:bodyPr>
          <a:lstStyle/>
          <a:p>
            <a:endParaRPr lang="fr-FR" sz="3600" dirty="0" smtClean="0"/>
          </a:p>
          <a:p>
            <a:r>
              <a:rPr lang="fr-FR" sz="3600" dirty="0" smtClean="0"/>
              <a:t>L’arithmétique (2 / 3 du programme)</a:t>
            </a:r>
          </a:p>
          <a:p>
            <a:endParaRPr lang="fr-FR" sz="3600" dirty="0" smtClean="0"/>
          </a:p>
          <a:p>
            <a:r>
              <a:rPr lang="fr-FR" sz="3600" dirty="0" smtClean="0"/>
              <a:t>Les matrices (1 /3 du programme)</a:t>
            </a:r>
          </a:p>
        </p:txBody>
      </p:sp>
    </p:spTree>
    <p:extLst>
      <p:ext uri="{BB962C8B-B14F-4D97-AF65-F5344CB8AC3E}">
        <p14:creationId xmlns:p14="http://schemas.microsoft.com/office/powerpoint/2010/main" val="40849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L’arithmétique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2000"/>
              </a:spcBef>
              <a:buNone/>
            </a:pPr>
            <a:r>
              <a:rPr lang="fr-FR" sz="2800" dirty="0"/>
              <a:t>L’arithmétique, c’est la branche des mathématiques qui s’intéresse aux nombres entiers et rationnels (les fractions). C’est donc à la fois très élémentaire puisque vous en faites depuis votre enfance et un sujet de pointe puisque c’est l’un des domaines mathématiques où l’on a le plus progressé ces dernières années.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7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L’arithmétique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89023" y="1801906"/>
            <a:ext cx="72723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00163"/>
            <a:r>
              <a:rPr lang="fr-FR" sz="2400" dirty="0">
                <a:solidFill>
                  <a:srgbClr val="000204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L’objectif de ce chapitre est de se familiariser avec les différents raisonnements mathématiques que l’on va utiliser dans la rédaction des solutions de nos exercices</a:t>
            </a:r>
            <a:r>
              <a:rPr lang="fr-FR" sz="2400" dirty="0" smtClean="0">
                <a:solidFill>
                  <a:srgbClr val="000204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</a:p>
          <a:p>
            <a:pPr algn="just" defTabSz="1300163"/>
            <a:endParaRPr lang="fr-FR" sz="1100" dirty="0">
              <a:solidFill>
                <a:srgbClr val="000204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just" defTabSz="1300163"/>
            <a:endParaRPr lang="fr-FR" sz="1100" dirty="0" smtClean="0">
              <a:solidFill>
                <a:srgbClr val="000204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just" defTabSz="1300163"/>
            <a:endParaRPr lang="fr-FR" sz="1100" dirty="0">
              <a:solidFill>
                <a:srgbClr val="000204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just" defTabSz="1300163"/>
            <a:endParaRPr lang="fr-FR" sz="1100" dirty="0" smtClean="0">
              <a:solidFill>
                <a:srgbClr val="000204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just" defTabSz="1300163"/>
            <a:endParaRPr lang="fr-FR" sz="1100" dirty="0">
              <a:solidFill>
                <a:srgbClr val="000204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just" defTabSz="1300163"/>
            <a:endParaRPr lang="fr-FR" sz="1100" dirty="0">
              <a:solidFill>
                <a:srgbClr val="000204"/>
              </a:solidFill>
            </a:endParaRPr>
          </a:p>
        </p:txBody>
      </p:sp>
      <p:pic>
        <p:nvPicPr>
          <p:cNvPr id="5" name="Picture 21" descr="ima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7805415" cy="162285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9704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L’arithmétique</a:t>
            </a:r>
          </a:p>
        </p:txBody>
      </p:sp>
      <p:sp>
        <p:nvSpPr>
          <p:cNvPr id="4" name="Rectangle 24"/>
          <p:cNvSpPr>
            <a:spLocks/>
          </p:cNvSpPr>
          <p:nvPr/>
        </p:nvSpPr>
        <p:spPr bwMode="auto">
          <a:xfrm>
            <a:off x="683568" y="1916832"/>
            <a:ext cx="7848872" cy="151216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algn="just" defTabSz="1300163"/>
            <a:r>
              <a:rPr lang="fr-FR" sz="2800" dirty="0" smtClean="0">
                <a:solidFill>
                  <a:srgbClr val="000204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Vous saurez tout (ou presque) sur les nombres entiers (critère de divisibilité, division euclidienne, nombres premiers, nombres de Fermat, de Mersenne, ….).</a:t>
            </a:r>
            <a:endParaRPr lang="fr-FR" sz="2800" dirty="0">
              <a:solidFill>
                <a:srgbClr val="000204"/>
              </a:solidFill>
            </a:endParaRPr>
          </a:p>
        </p:txBody>
      </p:sp>
      <p:sp>
        <p:nvSpPr>
          <p:cNvPr id="5" name="Rectangle 24"/>
          <p:cNvSpPr>
            <a:spLocks/>
          </p:cNvSpPr>
          <p:nvPr/>
        </p:nvSpPr>
        <p:spPr bwMode="auto">
          <a:xfrm>
            <a:off x="755576" y="3501008"/>
            <a:ext cx="7920880" cy="194421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algn="l" defTabSz="1300163"/>
            <a:r>
              <a:rPr lang="fr-FR" sz="2800" dirty="0" smtClean="0">
                <a:solidFill>
                  <a:srgbClr val="000204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Vous apprendrez : </a:t>
            </a:r>
          </a:p>
          <a:p>
            <a:pPr algn="l" defTabSz="1300163"/>
            <a:r>
              <a:rPr lang="fr-FR" sz="2800" dirty="0" smtClean="0">
                <a:solidFill>
                  <a:srgbClr val="000204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- à écrire en binaire :  </a:t>
            </a:r>
            <a:endParaRPr lang="fr-FR" sz="2800" baseline="-24000" dirty="0" smtClean="0">
              <a:solidFill>
                <a:srgbClr val="000204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l" defTabSz="1300163"/>
            <a:r>
              <a:rPr lang="fr-FR" sz="2800" dirty="0" smtClean="0">
                <a:solidFill>
                  <a:srgbClr val="000204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à répondre à la question : </a:t>
            </a:r>
          </a:p>
          <a:p>
            <a:pPr algn="l" defTabSz="1300163"/>
            <a:r>
              <a:rPr lang="fr-FR" sz="2800" dirty="0" smtClean="0">
                <a:solidFill>
                  <a:srgbClr val="000204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     quel jour de la semaine fut le 14 juillet 1789 ?</a:t>
            </a:r>
          </a:p>
          <a:p>
            <a:pPr algn="l" defTabSz="1300163"/>
            <a:r>
              <a:rPr lang="fr-FR" sz="2800" dirty="0" smtClean="0">
                <a:solidFill>
                  <a:srgbClr val="000204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À résoudre dans Z l’équation 2x – 7y = 13</a:t>
            </a:r>
            <a:endParaRPr lang="fr-FR" sz="2800" dirty="0">
              <a:solidFill>
                <a:srgbClr val="000204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060269"/>
              </p:ext>
            </p:extLst>
          </p:nvPr>
        </p:nvGraphicFramePr>
        <p:xfrm>
          <a:off x="4038600" y="3872793"/>
          <a:ext cx="2593622" cy="58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066800" imgH="241300" progId="Equation.3">
                  <p:embed/>
                </p:oleObj>
              </mc:Choice>
              <mc:Fallback>
                <p:oleObj name="Equation" r:id="rId3" imgW="1066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3872793"/>
                        <a:ext cx="2593622" cy="586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7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L’arithmétique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Vous apprendrez à coder et décoder des messages</a:t>
            </a:r>
          </a:p>
          <a:p>
            <a:endParaRPr lang="fr-FR" dirty="0"/>
          </a:p>
        </p:txBody>
      </p:sp>
      <p:pic>
        <p:nvPicPr>
          <p:cNvPr id="4" name="Image 3" descr="Capture d’écran 2014-05-03 à 17.37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78" y="2322233"/>
            <a:ext cx="3937705" cy="27168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09889" y="5503333"/>
            <a:ext cx="1989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Code César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90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L’arithmétique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Comprendre la construction de codes utilisés par tous:</a:t>
            </a:r>
          </a:p>
          <a:p>
            <a:pPr marL="0" indent="0">
              <a:buNone/>
            </a:pPr>
            <a:r>
              <a:rPr lang="fr-FR" dirty="0" smtClean="0"/>
              <a:t>Code barres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apture d’écran 2014-05-03 à 17.4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21" y="2509829"/>
            <a:ext cx="4834467" cy="3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123</TotalTime>
  <Words>504</Words>
  <Application>Microsoft Office PowerPoint</Application>
  <PresentationFormat>Affichage à l'écran (4:3)</PresentationFormat>
  <Paragraphs>58</Paragraphs>
  <Slides>16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Travelogue</vt:lpstr>
      <vt:lpstr>Equation</vt:lpstr>
      <vt:lpstr>Quelle spécialité en Terminale S ?</vt:lpstr>
      <vt:lpstr>Modalités</vt:lpstr>
      <vt:lpstr>Atouts de la Spécialité Maths</vt:lpstr>
      <vt:lpstr>Programme</vt:lpstr>
      <vt:lpstr>L’arithmétique</vt:lpstr>
      <vt:lpstr>L’arithmétique</vt:lpstr>
      <vt:lpstr>L’arithmétique</vt:lpstr>
      <vt:lpstr>L’arithmétique</vt:lpstr>
      <vt:lpstr>L’arithmétique</vt:lpstr>
      <vt:lpstr>L’arithmétique</vt:lpstr>
      <vt:lpstr>Matrices et suites</vt:lpstr>
      <vt:lpstr>Matrices et suites</vt:lpstr>
      <vt:lpstr>Matrices et suites</vt:lpstr>
      <vt:lpstr>Matrices et suites</vt:lpstr>
      <vt:lpstr>Matrices et suites</vt:lpstr>
      <vt:lpstr>Pourquoi choisir la spécialité Maths ?</vt:lpstr>
    </vt:vector>
  </TitlesOfParts>
  <Company>CIMF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spécialité en Terminale S</dc:title>
  <dc:creator>Loic LAFERTÉ</dc:creator>
  <cp:lastModifiedBy>Loïc Laferte</cp:lastModifiedBy>
  <cp:revision>12</cp:revision>
  <dcterms:created xsi:type="dcterms:W3CDTF">2014-05-03T13:25:01Z</dcterms:created>
  <dcterms:modified xsi:type="dcterms:W3CDTF">2014-05-05T05:10:09Z</dcterms:modified>
</cp:coreProperties>
</file>